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4"/>
  </p:sldMasterIdLst>
  <p:notesMasterIdLst>
    <p:notesMasterId r:id="rId36"/>
  </p:notesMasterIdLst>
  <p:handoutMasterIdLst>
    <p:handoutMasterId r:id="rId37"/>
  </p:handoutMasterIdLst>
  <p:sldIdLst>
    <p:sldId id="265" r:id="rId5"/>
    <p:sldId id="378" r:id="rId6"/>
    <p:sldId id="310" r:id="rId7"/>
    <p:sldId id="311" r:id="rId8"/>
    <p:sldId id="345" r:id="rId9"/>
    <p:sldId id="368" r:id="rId10"/>
    <p:sldId id="319" r:id="rId11"/>
    <p:sldId id="381" r:id="rId12"/>
    <p:sldId id="411" r:id="rId13"/>
    <p:sldId id="397" r:id="rId14"/>
    <p:sldId id="401" r:id="rId15"/>
    <p:sldId id="400" r:id="rId16"/>
    <p:sldId id="402" r:id="rId17"/>
    <p:sldId id="384" r:id="rId18"/>
    <p:sldId id="382" r:id="rId19"/>
    <p:sldId id="383" r:id="rId20"/>
    <p:sldId id="387" r:id="rId21"/>
    <p:sldId id="389" r:id="rId22"/>
    <p:sldId id="391" r:id="rId23"/>
    <p:sldId id="380" r:id="rId24"/>
    <p:sldId id="403" r:id="rId25"/>
    <p:sldId id="404" r:id="rId26"/>
    <p:sldId id="405" r:id="rId27"/>
    <p:sldId id="406" r:id="rId28"/>
    <p:sldId id="407" r:id="rId29"/>
    <p:sldId id="408" r:id="rId30"/>
    <p:sldId id="414" r:id="rId31"/>
    <p:sldId id="413" r:id="rId32"/>
    <p:sldId id="409" r:id="rId33"/>
    <p:sldId id="410" r:id="rId34"/>
    <p:sldId id="357" r:id="rId35"/>
  </p:sldIdLst>
  <p:sldSz cx="12188825" cy="6858000"/>
  <p:notesSz cx="6669088" cy="9872663"/>
  <p:custDataLst>
    <p:tags r:id="rId3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9"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3E4C"/>
    <a:srgbClr val="0C2B34"/>
    <a:srgbClr val="5B7F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69" autoAdjust="0"/>
    <p:restoredTop sz="94571" autoAdjust="0"/>
  </p:normalViewPr>
  <p:slideViewPr>
    <p:cSldViewPr showGuides="1">
      <p:cViewPr varScale="1">
        <p:scale>
          <a:sx n="160" d="100"/>
          <a:sy n="160" d="100"/>
        </p:scale>
        <p:origin x="222" y="102"/>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90" d="100"/>
          <a:sy n="90" d="100"/>
        </p:scale>
        <p:origin x="3024"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pPr rtl="0"/>
            <a:endParaRPr lang="ro-RO" dirty="0">
              <a:latin typeface="Calibri" panose="020F0502020204030204" pitchFamily="34" charset="0"/>
            </a:endParaRPr>
          </a:p>
        </p:txBody>
      </p:sp>
      <p:sp>
        <p:nvSpPr>
          <p:cNvPr id="3" name="Substituent dată 2"/>
          <p:cNvSpPr>
            <a:spLocks noGrp="1"/>
          </p:cNvSpPr>
          <p:nvPr>
            <p:ph type="dt" sz="quarter" idx="1"/>
          </p:nvPr>
        </p:nvSpPr>
        <p:spPr>
          <a:xfrm>
            <a:off x="3777607" y="0"/>
            <a:ext cx="2889938" cy="495348"/>
          </a:xfrm>
          <a:prstGeom prst="rect">
            <a:avLst/>
          </a:prstGeom>
        </p:spPr>
        <p:txBody>
          <a:bodyPr vert="horz" lIns="91440" tIns="45720" rIns="91440" bIns="45720" rtlCol="0"/>
          <a:lstStyle>
            <a:lvl1pPr algn="r">
              <a:defRPr sz="1200"/>
            </a:lvl1pPr>
          </a:lstStyle>
          <a:p>
            <a:pPr rtl="0"/>
            <a:fld id="{EC9CDF57-59EE-479F-9E08-1EDDE128FAD2}" type="datetime1">
              <a:rPr lang="ro-RO" smtClean="0">
                <a:latin typeface="Calibri" panose="020F0502020204030204" pitchFamily="34" charset="0"/>
              </a:rPr>
              <a:t>07.04.2024</a:t>
            </a:fld>
            <a:endParaRPr lang="ro-RO" dirty="0">
              <a:latin typeface="Calibri" panose="020F0502020204030204" pitchFamily="34" charset="0"/>
            </a:endParaRPr>
          </a:p>
        </p:txBody>
      </p:sp>
      <p:sp>
        <p:nvSpPr>
          <p:cNvPr id="4" name="Substituent subsol 3"/>
          <p:cNvSpPr>
            <a:spLocks noGrp="1"/>
          </p:cNvSpPr>
          <p:nvPr>
            <p:ph type="ftr" sz="quarter" idx="2"/>
          </p:nvPr>
        </p:nvSpPr>
        <p:spPr>
          <a:xfrm>
            <a:off x="0" y="9377317"/>
            <a:ext cx="2889938" cy="495347"/>
          </a:xfrm>
          <a:prstGeom prst="rect">
            <a:avLst/>
          </a:prstGeom>
        </p:spPr>
        <p:txBody>
          <a:bodyPr vert="horz" lIns="91440" tIns="45720" rIns="91440" bIns="45720" rtlCol="0" anchor="b"/>
          <a:lstStyle>
            <a:lvl1pPr algn="l">
              <a:defRPr sz="1200"/>
            </a:lvl1pPr>
          </a:lstStyle>
          <a:p>
            <a:pPr rtl="0"/>
            <a:endParaRPr lang="ro-RO" dirty="0">
              <a:latin typeface="Calibri" panose="020F0502020204030204" pitchFamily="34" charset="0"/>
            </a:endParaRPr>
          </a:p>
        </p:txBody>
      </p:sp>
      <p:sp>
        <p:nvSpPr>
          <p:cNvPr id="5" name="Substituent număr diapozitiv 4"/>
          <p:cNvSpPr>
            <a:spLocks noGrp="1"/>
          </p:cNvSpPr>
          <p:nvPr>
            <p:ph type="sldNum" sz="quarter" idx="3"/>
          </p:nvPr>
        </p:nvSpPr>
        <p:spPr>
          <a:xfrm>
            <a:off x="3777607" y="9377317"/>
            <a:ext cx="2889938" cy="495347"/>
          </a:xfrm>
          <a:prstGeom prst="rect">
            <a:avLst/>
          </a:prstGeom>
        </p:spPr>
        <p:txBody>
          <a:bodyPr vert="horz" lIns="91440" tIns="45720" rIns="91440" bIns="45720" rtlCol="0" anchor="b"/>
          <a:lstStyle>
            <a:lvl1pPr algn="r">
              <a:defRPr sz="1200"/>
            </a:lvl1pPr>
          </a:lstStyle>
          <a:p>
            <a:pPr rtl="0"/>
            <a:fld id="{C60DD202-58A1-4ABD-B068-DFFCA0C44EAC}" type="slidenum">
              <a:rPr lang="ro-RO" smtClean="0">
                <a:latin typeface="Calibri" panose="020F0502020204030204" pitchFamily="34" charset="0"/>
              </a:rPr>
              <a:t>‹#›</a:t>
            </a:fld>
            <a:endParaRPr lang="ro-RO" dirty="0">
              <a:latin typeface="Calibri" panose="020F0502020204030204" pitchFamily="34" charset="0"/>
            </a:endParaRPr>
          </a:p>
        </p:txBody>
      </p:sp>
    </p:spTree>
    <p:extLst>
      <p:ext uri="{BB962C8B-B14F-4D97-AF65-F5344CB8AC3E}">
        <p14:creationId xmlns:p14="http://schemas.microsoft.com/office/powerpoint/2010/main" val="4064219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889938" cy="493633"/>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ro-RO" dirty="0"/>
          </a:p>
        </p:txBody>
      </p:sp>
      <p:sp>
        <p:nvSpPr>
          <p:cNvPr id="3" name="Substituent dată 2"/>
          <p:cNvSpPr>
            <a:spLocks noGrp="1"/>
          </p:cNvSpPr>
          <p:nvPr>
            <p:ph type="dt" idx="1"/>
          </p:nvPr>
        </p:nvSpPr>
        <p:spPr>
          <a:xfrm>
            <a:off x="3777607" y="0"/>
            <a:ext cx="2889938" cy="493633"/>
          </a:xfrm>
          <a:prstGeom prst="rect">
            <a:avLst/>
          </a:prstGeom>
        </p:spPr>
        <p:txBody>
          <a:bodyPr vert="horz" lIns="91440" tIns="45720" rIns="91440" bIns="45720" rtlCol="0"/>
          <a:lstStyle>
            <a:lvl1pPr algn="r">
              <a:defRPr sz="1200">
                <a:latin typeface="Calibri" panose="020F0502020204030204" pitchFamily="34" charset="0"/>
              </a:defRPr>
            </a:lvl1pPr>
          </a:lstStyle>
          <a:p>
            <a:fld id="{2475D297-B1EA-4C94-B5E1-95FC24E51310}" type="datetime1">
              <a:rPr lang="ro-RO" smtClean="0"/>
              <a:pPr/>
              <a:t>07.04.2024</a:t>
            </a:fld>
            <a:endParaRPr lang="ro-RO" dirty="0"/>
          </a:p>
        </p:txBody>
      </p:sp>
      <p:sp>
        <p:nvSpPr>
          <p:cNvPr id="4" name="Substituent imagine diapozitiv 3"/>
          <p:cNvSpPr>
            <a:spLocks noGrp="1" noRot="1" noChangeAspect="1"/>
          </p:cNvSpPr>
          <p:nvPr>
            <p:ph type="sldImg" idx="2"/>
          </p:nvPr>
        </p:nvSpPr>
        <p:spPr>
          <a:xfrm>
            <a:off x="44450" y="739775"/>
            <a:ext cx="6580188" cy="3703638"/>
          </a:xfrm>
          <a:prstGeom prst="rect">
            <a:avLst/>
          </a:prstGeom>
          <a:noFill/>
          <a:ln w="12700">
            <a:solidFill>
              <a:prstClr val="black"/>
            </a:solidFill>
          </a:ln>
        </p:spPr>
        <p:txBody>
          <a:bodyPr vert="horz" lIns="91440" tIns="45720" rIns="91440" bIns="45720" rtlCol="0" anchor="ctr"/>
          <a:lstStyle/>
          <a:p>
            <a:pPr rtl="0"/>
            <a:endParaRPr lang="ro-RO" noProof="0" dirty="0"/>
          </a:p>
        </p:txBody>
      </p:sp>
      <p:sp>
        <p:nvSpPr>
          <p:cNvPr id="5" name="Substituent note 4"/>
          <p:cNvSpPr>
            <a:spLocks noGrp="1"/>
          </p:cNvSpPr>
          <p:nvPr>
            <p:ph type="body" sz="quarter" idx="3"/>
          </p:nvPr>
        </p:nvSpPr>
        <p:spPr>
          <a:xfrm>
            <a:off x="666909" y="4689515"/>
            <a:ext cx="5335270" cy="4442698"/>
          </a:xfrm>
          <a:prstGeom prst="rect">
            <a:avLst/>
          </a:prstGeom>
        </p:spPr>
        <p:txBody>
          <a:bodyPr vert="horz" lIns="91440" tIns="45720" rIns="91440" bIns="45720" rtlCol="0"/>
          <a:lstStyle/>
          <a:p>
            <a:pPr lvl="0" rtl="0"/>
            <a:r>
              <a:rPr lang="ro-RO" noProof="0" dirty="0"/>
              <a:t>Faceți clic pentru a edita stilurile de text Coordonator</a:t>
            </a:r>
          </a:p>
          <a:p>
            <a:pPr lvl="1" rtl="0"/>
            <a:r>
              <a:rPr lang="ro-RO" noProof="0" dirty="0"/>
              <a:t>Al doilea nivel</a:t>
            </a:r>
          </a:p>
          <a:p>
            <a:pPr lvl="2" rtl="0"/>
            <a:r>
              <a:rPr lang="ro-RO" noProof="0" dirty="0"/>
              <a:t>Al treilea nivel</a:t>
            </a:r>
          </a:p>
          <a:p>
            <a:pPr lvl="3" rtl="0"/>
            <a:r>
              <a:rPr lang="ro-RO" noProof="0" dirty="0"/>
              <a:t>Al patrulea nivel</a:t>
            </a:r>
          </a:p>
          <a:p>
            <a:pPr lvl="4" rtl="0"/>
            <a:r>
              <a:rPr lang="ro-RO" noProof="0" dirty="0"/>
              <a:t>Al cincilea nivel</a:t>
            </a:r>
          </a:p>
        </p:txBody>
      </p:sp>
      <p:sp>
        <p:nvSpPr>
          <p:cNvPr id="6" name="Substituent subsol 5"/>
          <p:cNvSpPr>
            <a:spLocks noGrp="1"/>
          </p:cNvSpPr>
          <p:nvPr>
            <p:ph type="ftr" sz="quarter" idx="4"/>
          </p:nvPr>
        </p:nvSpPr>
        <p:spPr>
          <a:xfrm>
            <a:off x="0" y="9377316"/>
            <a:ext cx="2889938" cy="493633"/>
          </a:xfrm>
          <a:prstGeom prst="rect">
            <a:avLst/>
          </a:prstGeom>
        </p:spPr>
        <p:txBody>
          <a:bodyPr vert="horz" lIns="91440" tIns="45720" rIns="91440" bIns="45720" rtlCol="0" anchor="b"/>
          <a:lstStyle>
            <a:lvl1pPr algn="l">
              <a:defRPr sz="1200">
                <a:latin typeface="Calibri" panose="020F0502020204030204" pitchFamily="34" charset="0"/>
              </a:defRPr>
            </a:lvl1pPr>
          </a:lstStyle>
          <a:p>
            <a:endParaRPr lang="ro-RO" dirty="0"/>
          </a:p>
        </p:txBody>
      </p:sp>
      <p:sp>
        <p:nvSpPr>
          <p:cNvPr id="7" name="Substituent număr diapozitiv 6"/>
          <p:cNvSpPr>
            <a:spLocks noGrp="1"/>
          </p:cNvSpPr>
          <p:nvPr>
            <p:ph type="sldNum" sz="quarter" idx="5"/>
          </p:nvPr>
        </p:nvSpPr>
        <p:spPr>
          <a:xfrm>
            <a:off x="3777607" y="9377316"/>
            <a:ext cx="2889938" cy="493633"/>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F93199CD-3E1B-4AE6-990F-76F925F5EA9F}" type="slidenum">
              <a:rPr lang="ro-RO" smtClean="0"/>
              <a:pPr/>
              <a:t>‹#›</a:t>
            </a:fld>
            <a:endParaRPr lang="ro-RO"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10"/>
          </p:nvPr>
        </p:nvSpPr>
        <p:spPr/>
        <p:txBody>
          <a:bodyPr/>
          <a:lstStyle/>
          <a:p>
            <a:pPr rtl="0"/>
            <a:fld id="{F93199CD-3E1B-4AE6-990F-76F925F5EA9F}" type="slidenum">
              <a:rPr lang="ro-RO" smtClean="0"/>
              <a:t>1</a:t>
            </a:fld>
            <a:endParaRPr lang="ro-RO" dirty="0"/>
          </a:p>
        </p:txBody>
      </p:sp>
    </p:spTree>
    <p:extLst>
      <p:ext uri="{BB962C8B-B14F-4D97-AF65-F5344CB8AC3E}">
        <p14:creationId xmlns:p14="http://schemas.microsoft.com/office/powerpoint/2010/main" val="1061918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10"/>
          </p:nvPr>
        </p:nvSpPr>
        <p:spPr/>
        <p:txBody>
          <a:bodyPr/>
          <a:lstStyle/>
          <a:p>
            <a:pPr rtl="0"/>
            <a:fld id="{F93199CD-3E1B-4AE6-990F-76F925F5EA9F}" type="slidenum">
              <a:rPr lang="ro-RO" smtClean="0"/>
              <a:t>11</a:t>
            </a:fld>
            <a:endParaRPr lang="ro-RO" dirty="0"/>
          </a:p>
        </p:txBody>
      </p:sp>
    </p:spTree>
    <p:extLst>
      <p:ext uri="{BB962C8B-B14F-4D97-AF65-F5344CB8AC3E}">
        <p14:creationId xmlns:p14="http://schemas.microsoft.com/office/powerpoint/2010/main" val="3739985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10"/>
          </p:nvPr>
        </p:nvSpPr>
        <p:spPr/>
        <p:txBody>
          <a:bodyPr/>
          <a:lstStyle/>
          <a:p>
            <a:pPr rtl="0"/>
            <a:fld id="{F93199CD-3E1B-4AE6-990F-76F925F5EA9F}" type="slidenum">
              <a:rPr lang="ro-RO" smtClean="0"/>
              <a:t>12</a:t>
            </a:fld>
            <a:endParaRPr lang="ro-RO" dirty="0"/>
          </a:p>
        </p:txBody>
      </p:sp>
    </p:spTree>
    <p:extLst>
      <p:ext uri="{BB962C8B-B14F-4D97-AF65-F5344CB8AC3E}">
        <p14:creationId xmlns:p14="http://schemas.microsoft.com/office/powerpoint/2010/main" val="768667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10"/>
          </p:nvPr>
        </p:nvSpPr>
        <p:spPr/>
        <p:txBody>
          <a:bodyPr/>
          <a:lstStyle/>
          <a:p>
            <a:pPr rtl="0"/>
            <a:fld id="{F93199CD-3E1B-4AE6-990F-76F925F5EA9F}" type="slidenum">
              <a:rPr lang="ro-RO" smtClean="0"/>
              <a:t>13</a:t>
            </a:fld>
            <a:endParaRPr lang="ro-RO" dirty="0"/>
          </a:p>
        </p:txBody>
      </p:sp>
    </p:spTree>
    <p:extLst>
      <p:ext uri="{BB962C8B-B14F-4D97-AF65-F5344CB8AC3E}">
        <p14:creationId xmlns:p14="http://schemas.microsoft.com/office/powerpoint/2010/main" val="26635240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10"/>
          </p:nvPr>
        </p:nvSpPr>
        <p:spPr/>
        <p:txBody>
          <a:bodyPr/>
          <a:lstStyle/>
          <a:p>
            <a:pPr rtl="0"/>
            <a:fld id="{F93199CD-3E1B-4AE6-990F-76F925F5EA9F}" type="slidenum">
              <a:rPr lang="ro-RO" smtClean="0"/>
              <a:t>14</a:t>
            </a:fld>
            <a:endParaRPr lang="ro-RO" dirty="0"/>
          </a:p>
        </p:txBody>
      </p:sp>
    </p:spTree>
    <p:extLst>
      <p:ext uri="{BB962C8B-B14F-4D97-AF65-F5344CB8AC3E}">
        <p14:creationId xmlns:p14="http://schemas.microsoft.com/office/powerpoint/2010/main" val="3424538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10"/>
          </p:nvPr>
        </p:nvSpPr>
        <p:spPr/>
        <p:txBody>
          <a:bodyPr/>
          <a:lstStyle/>
          <a:p>
            <a:pPr rtl="0"/>
            <a:fld id="{F93199CD-3E1B-4AE6-990F-76F925F5EA9F}" type="slidenum">
              <a:rPr lang="ro-RO" smtClean="0"/>
              <a:t>15</a:t>
            </a:fld>
            <a:endParaRPr lang="ro-RO" dirty="0"/>
          </a:p>
        </p:txBody>
      </p:sp>
    </p:spTree>
    <p:extLst>
      <p:ext uri="{BB962C8B-B14F-4D97-AF65-F5344CB8AC3E}">
        <p14:creationId xmlns:p14="http://schemas.microsoft.com/office/powerpoint/2010/main" val="33379662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10"/>
          </p:nvPr>
        </p:nvSpPr>
        <p:spPr/>
        <p:txBody>
          <a:bodyPr/>
          <a:lstStyle/>
          <a:p>
            <a:pPr rtl="0"/>
            <a:fld id="{F93199CD-3E1B-4AE6-990F-76F925F5EA9F}" type="slidenum">
              <a:rPr lang="ro-RO" smtClean="0"/>
              <a:t>16</a:t>
            </a:fld>
            <a:endParaRPr lang="ro-RO" dirty="0"/>
          </a:p>
        </p:txBody>
      </p:sp>
    </p:spTree>
    <p:extLst>
      <p:ext uri="{BB962C8B-B14F-4D97-AF65-F5344CB8AC3E}">
        <p14:creationId xmlns:p14="http://schemas.microsoft.com/office/powerpoint/2010/main" val="7253602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10"/>
          </p:nvPr>
        </p:nvSpPr>
        <p:spPr/>
        <p:txBody>
          <a:bodyPr/>
          <a:lstStyle/>
          <a:p>
            <a:pPr rtl="0"/>
            <a:fld id="{F93199CD-3E1B-4AE6-990F-76F925F5EA9F}" type="slidenum">
              <a:rPr lang="ro-RO" smtClean="0"/>
              <a:t>17</a:t>
            </a:fld>
            <a:endParaRPr lang="ro-RO" dirty="0"/>
          </a:p>
        </p:txBody>
      </p:sp>
    </p:spTree>
    <p:extLst>
      <p:ext uri="{BB962C8B-B14F-4D97-AF65-F5344CB8AC3E}">
        <p14:creationId xmlns:p14="http://schemas.microsoft.com/office/powerpoint/2010/main" val="33327228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10"/>
          </p:nvPr>
        </p:nvSpPr>
        <p:spPr/>
        <p:txBody>
          <a:bodyPr/>
          <a:lstStyle/>
          <a:p>
            <a:pPr rtl="0"/>
            <a:fld id="{F93199CD-3E1B-4AE6-990F-76F925F5EA9F}" type="slidenum">
              <a:rPr lang="ro-RO" smtClean="0"/>
              <a:t>18</a:t>
            </a:fld>
            <a:endParaRPr lang="ro-RO" dirty="0"/>
          </a:p>
        </p:txBody>
      </p:sp>
    </p:spTree>
    <p:extLst>
      <p:ext uri="{BB962C8B-B14F-4D97-AF65-F5344CB8AC3E}">
        <p14:creationId xmlns:p14="http://schemas.microsoft.com/office/powerpoint/2010/main" val="35447549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10"/>
          </p:nvPr>
        </p:nvSpPr>
        <p:spPr/>
        <p:txBody>
          <a:bodyPr/>
          <a:lstStyle/>
          <a:p>
            <a:pPr rtl="0"/>
            <a:fld id="{F93199CD-3E1B-4AE6-990F-76F925F5EA9F}" type="slidenum">
              <a:rPr lang="ro-RO" smtClean="0"/>
              <a:t>19</a:t>
            </a:fld>
            <a:endParaRPr lang="ro-RO" dirty="0"/>
          </a:p>
        </p:txBody>
      </p:sp>
    </p:spTree>
    <p:extLst>
      <p:ext uri="{BB962C8B-B14F-4D97-AF65-F5344CB8AC3E}">
        <p14:creationId xmlns:p14="http://schemas.microsoft.com/office/powerpoint/2010/main" val="3392350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10"/>
          </p:nvPr>
        </p:nvSpPr>
        <p:spPr/>
        <p:txBody>
          <a:bodyPr/>
          <a:lstStyle/>
          <a:p>
            <a:pPr rtl="0"/>
            <a:fld id="{F93199CD-3E1B-4AE6-990F-76F925F5EA9F}" type="slidenum">
              <a:rPr lang="ro-RO" smtClean="0"/>
              <a:t>2</a:t>
            </a:fld>
            <a:endParaRPr lang="ro-RO" dirty="0"/>
          </a:p>
        </p:txBody>
      </p:sp>
    </p:spTree>
    <p:extLst>
      <p:ext uri="{BB962C8B-B14F-4D97-AF65-F5344CB8AC3E}">
        <p14:creationId xmlns:p14="http://schemas.microsoft.com/office/powerpoint/2010/main" val="34009457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10"/>
          </p:nvPr>
        </p:nvSpPr>
        <p:spPr/>
        <p:txBody>
          <a:bodyPr/>
          <a:lstStyle/>
          <a:p>
            <a:pPr rtl="0"/>
            <a:fld id="{F93199CD-3E1B-4AE6-990F-76F925F5EA9F}" type="slidenum">
              <a:rPr lang="ro-RO" smtClean="0"/>
              <a:t>20</a:t>
            </a:fld>
            <a:endParaRPr lang="ro-RO" dirty="0"/>
          </a:p>
        </p:txBody>
      </p:sp>
    </p:spTree>
    <p:extLst>
      <p:ext uri="{BB962C8B-B14F-4D97-AF65-F5344CB8AC3E}">
        <p14:creationId xmlns:p14="http://schemas.microsoft.com/office/powerpoint/2010/main" val="27962427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10"/>
          </p:nvPr>
        </p:nvSpPr>
        <p:spPr/>
        <p:txBody>
          <a:bodyPr/>
          <a:lstStyle/>
          <a:p>
            <a:pPr rtl="0"/>
            <a:fld id="{F93199CD-3E1B-4AE6-990F-76F925F5EA9F}" type="slidenum">
              <a:rPr lang="ro-RO" smtClean="0"/>
              <a:t>21</a:t>
            </a:fld>
            <a:endParaRPr lang="ro-RO" dirty="0"/>
          </a:p>
        </p:txBody>
      </p:sp>
    </p:spTree>
    <p:extLst>
      <p:ext uri="{BB962C8B-B14F-4D97-AF65-F5344CB8AC3E}">
        <p14:creationId xmlns:p14="http://schemas.microsoft.com/office/powerpoint/2010/main" val="34555872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10"/>
          </p:nvPr>
        </p:nvSpPr>
        <p:spPr/>
        <p:txBody>
          <a:bodyPr/>
          <a:lstStyle/>
          <a:p>
            <a:pPr rtl="0"/>
            <a:fld id="{F93199CD-3E1B-4AE6-990F-76F925F5EA9F}" type="slidenum">
              <a:rPr lang="ro-RO" smtClean="0"/>
              <a:t>22</a:t>
            </a:fld>
            <a:endParaRPr lang="ro-RO" dirty="0"/>
          </a:p>
        </p:txBody>
      </p:sp>
    </p:spTree>
    <p:extLst>
      <p:ext uri="{BB962C8B-B14F-4D97-AF65-F5344CB8AC3E}">
        <p14:creationId xmlns:p14="http://schemas.microsoft.com/office/powerpoint/2010/main" val="38116882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10"/>
          </p:nvPr>
        </p:nvSpPr>
        <p:spPr/>
        <p:txBody>
          <a:bodyPr/>
          <a:lstStyle/>
          <a:p>
            <a:pPr rtl="0"/>
            <a:fld id="{F93199CD-3E1B-4AE6-990F-76F925F5EA9F}" type="slidenum">
              <a:rPr lang="ro-RO" smtClean="0"/>
              <a:t>23</a:t>
            </a:fld>
            <a:endParaRPr lang="ro-RO" dirty="0"/>
          </a:p>
        </p:txBody>
      </p:sp>
    </p:spTree>
    <p:extLst>
      <p:ext uri="{BB962C8B-B14F-4D97-AF65-F5344CB8AC3E}">
        <p14:creationId xmlns:p14="http://schemas.microsoft.com/office/powerpoint/2010/main" val="12635701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10"/>
          </p:nvPr>
        </p:nvSpPr>
        <p:spPr/>
        <p:txBody>
          <a:bodyPr/>
          <a:lstStyle/>
          <a:p>
            <a:pPr rtl="0"/>
            <a:fld id="{F93199CD-3E1B-4AE6-990F-76F925F5EA9F}" type="slidenum">
              <a:rPr lang="ro-RO" smtClean="0"/>
              <a:t>24</a:t>
            </a:fld>
            <a:endParaRPr lang="ro-RO" dirty="0"/>
          </a:p>
        </p:txBody>
      </p:sp>
    </p:spTree>
    <p:extLst>
      <p:ext uri="{BB962C8B-B14F-4D97-AF65-F5344CB8AC3E}">
        <p14:creationId xmlns:p14="http://schemas.microsoft.com/office/powerpoint/2010/main" val="5592486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10"/>
          </p:nvPr>
        </p:nvSpPr>
        <p:spPr/>
        <p:txBody>
          <a:bodyPr/>
          <a:lstStyle/>
          <a:p>
            <a:pPr rtl="0"/>
            <a:fld id="{F93199CD-3E1B-4AE6-990F-76F925F5EA9F}" type="slidenum">
              <a:rPr lang="ro-RO" smtClean="0"/>
              <a:t>25</a:t>
            </a:fld>
            <a:endParaRPr lang="ro-RO" dirty="0"/>
          </a:p>
        </p:txBody>
      </p:sp>
    </p:spTree>
    <p:extLst>
      <p:ext uri="{BB962C8B-B14F-4D97-AF65-F5344CB8AC3E}">
        <p14:creationId xmlns:p14="http://schemas.microsoft.com/office/powerpoint/2010/main" val="8161827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10"/>
          </p:nvPr>
        </p:nvSpPr>
        <p:spPr/>
        <p:txBody>
          <a:bodyPr/>
          <a:lstStyle/>
          <a:p>
            <a:pPr rtl="0"/>
            <a:fld id="{F93199CD-3E1B-4AE6-990F-76F925F5EA9F}" type="slidenum">
              <a:rPr lang="ro-RO" smtClean="0"/>
              <a:t>26</a:t>
            </a:fld>
            <a:endParaRPr lang="ro-RO" dirty="0"/>
          </a:p>
        </p:txBody>
      </p:sp>
    </p:spTree>
    <p:extLst>
      <p:ext uri="{BB962C8B-B14F-4D97-AF65-F5344CB8AC3E}">
        <p14:creationId xmlns:p14="http://schemas.microsoft.com/office/powerpoint/2010/main" val="22377115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60036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72113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10"/>
          </p:nvPr>
        </p:nvSpPr>
        <p:spPr/>
        <p:txBody>
          <a:bodyPr/>
          <a:lstStyle/>
          <a:p>
            <a:pPr rtl="0"/>
            <a:fld id="{F93199CD-3E1B-4AE6-990F-76F925F5EA9F}" type="slidenum">
              <a:rPr lang="ro-RO" smtClean="0"/>
              <a:t>29</a:t>
            </a:fld>
            <a:endParaRPr lang="ro-RO" dirty="0"/>
          </a:p>
        </p:txBody>
      </p:sp>
    </p:spTree>
    <p:extLst>
      <p:ext uri="{BB962C8B-B14F-4D97-AF65-F5344CB8AC3E}">
        <p14:creationId xmlns:p14="http://schemas.microsoft.com/office/powerpoint/2010/main" val="1288842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10"/>
          </p:nvPr>
        </p:nvSpPr>
        <p:spPr/>
        <p:txBody>
          <a:bodyPr/>
          <a:lstStyle/>
          <a:p>
            <a:pPr rtl="0"/>
            <a:fld id="{F93199CD-3E1B-4AE6-990F-76F925F5EA9F}" type="slidenum">
              <a:rPr lang="ro-RO" smtClean="0"/>
              <a:t>3</a:t>
            </a:fld>
            <a:endParaRPr lang="ro-RO" dirty="0"/>
          </a:p>
        </p:txBody>
      </p:sp>
    </p:spTree>
    <p:extLst>
      <p:ext uri="{BB962C8B-B14F-4D97-AF65-F5344CB8AC3E}">
        <p14:creationId xmlns:p14="http://schemas.microsoft.com/office/powerpoint/2010/main" val="31805383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10"/>
          </p:nvPr>
        </p:nvSpPr>
        <p:spPr/>
        <p:txBody>
          <a:bodyPr/>
          <a:lstStyle/>
          <a:p>
            <a:pPr rtl="0"/>
            <a:fld id="{F93199CD-3E1B-4AE6-990F-76F925F5EA9F}" type="slidenum">
              <a:rPr lang="ro-RO" smtClean="0"/>
              <a:t>30</a:t>
            </a:fld>
            <a:endParaRPr lang="ro-RO" dirty="0"/>
          </a:p>
        </p:txBody>
      </p:sp>
    </p:spTree>
    <p:extLst>
      <p:ext uri="{BB962C8B-B14F-4D97-AF65-F5344CB8AC3E}">
        <p14:creationId xmlns:p14="http://schemas.microsoft.com/office/powerpoint/2010/main" val="11428728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10"/>
          </p:nvPr>
        </p:nvSpPr>
        <p:spPr/>
        <p:txBody>
          <a:bodyPr/>
          <a:lstStyle/>
          <a:p>
            <a:pPr rtl="0"/>
            <a:fld id="{F93199CD-3E1B-4AE6-990F-76F925F5EA9F}" type="slidenum">
              <a:rPr lang="ro-RO" smtClean="0"/>
              <a:t>31</a:t>
            </a:fld>
            <a:endParaRPr lang="ro-RO" dirty="0"/>
          </a:p>
        </p:txBody>
      </p:sp>
    </p:spTree>
    <p:extLst>
      <p:ext uri="{BB962C8B-B14F-4D97-AF65-F5344CB8AC3E}">
        <p14:creationId xmlns:p14="http://schemas.microsoft.com/office/powerpoint/2010/main" val="3823406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10"/>
          </p:nvPr>
        </p:nvSpPr>
        <p:spPr/>
        <p:txBody>
          <a:bodyPr/>
          <a:lstStyle/>
          <a:p>
            <a:pPr rtl="0"/>
            <a:fld id="{F93199CD-3E1B-4AE6-990F-76F925F5EA9F}" type="slidenum">
              <a:rPr lang="ro-RO" smtClean="0"/>
              <a:t>4</a:t>
            </a:fld>
            <a:endParaRPr lang="ro-RO" dirty="0"/>
          </a:p>
        </p:txBody>
      </p:sp>
    </p:spTree>
    <p:extLst>
      <p:ext uri="{BB962C8B-B14F-4D97-AF65-F5344CB8AC3E}">
        <p14:creationId xmlns:p14="http://schemas.microsoft.com/office/powerpoint/2010/main" val="781419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10"/>
          </p:nvPr>
        </p:nvSpPr>
        <p:spPr/>
        <p:txBody>
          <a:bodyPr/>
          <a:lstStyle/>
          <a:p>
            <a:pPr rtl="0"/>
            <a:fld id="{F93199CD-3E1B-4AE6-990F-76F925F5EA9F}" type="slidenum">
              <a:rPr lang="ro-RO" smtClean="0"/>
              <a:t>5</a:t>
            </a:fld>
            <a:endParaRPr lang="ro-RO" dirty="0"/>
          </a:p>
        </p:txBody>
      </p:sp>
    </p:spTree>
    <p:extLst>
      <p:ext uri="{BB962C8B-B14F-4D97-AF65-F5344CB8AC3E}">
        <p14:creationId xmlns:p14="http://schemas.microsoft.com/office/powerpoint/2010/main" val="1933804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10"/>
          </p:nvPr>
        </p:nvSpPr>
        <p:spPr/>
        <p:txBody>
          <a:bodyPr/>
          <a:lstStyle/>
          <a:p>
            <a:pPr rtl="0"/>
            <a:fld id="{F93199CD-3E1B-4AE6-990F-76F925F5EA9F}" type="slidenum">
              <a:rPr lang="ro-RO" smtClean="0"/>
              <a:t>6</a:t>
            </a:fld>
            <a:endParaRPr lang="ro-RO" dirty="0"/>
          </a:p>
        </p:txBody>
      </p:sp>
    </p:spTree>
    <p:extLst>
      <p:ext uri="{BB962C8B-B14F-4D97-AF65-F5344CB8AC3E}">
        <p14:creationId xmlns:p14="http://schemas.microsoft.com/office/powerpoint/2010/main" val="3722869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10"/>
          </p:nvPr>
        </p:nvSpPr>
        <p:spPr/>
        <p:txBody>
          <a:bodyPr/>
          <a:lstStyle/>
          <a:p>
            <a:pPr rtl="0"/>
            <a:fld id="{F93199CD-3E1B-4AE6-990F-76F925F5EA9F}" type="slidenum">
              <a:rPr lang="ro-RO" smtClean="0"/>
              <a:t>7</a:t>
            </a:fld>
            <a:endParaRPr lang="ro-RO" dirty="0"/>
          </a:p>
        </p:txBody>
      </p:sp>
    </p:spTree>
    <p:extLst>
      <p:ext uri="{BB962C8B-B14F-4D97-AF65-F5344CB8AC3E}">
        <p14:creationId xmlns:p14="http://schemas.microsoft.com/office/powerpoint/2010/main" val="3285482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10"/>
          </p:nvPr>
        </p:nvSpPr>
        <p:spPr/>
        <p:txBody>
          <a:bodyPr/>
          <a:lstStyle/>
          <a:p>
            <a:pPr rtl="0"/>
            <a:fld id="{F93199CD-3E1B-4AE6-990F-76F925F5EA9F}" type="slidenum">
              <a:rPr lang="ro-RO" smtClean="0"/>
              <a:t>8</a:t>
            </a:fld>
            <a:endParaRPr lang="ro-RO" dirty="0"/>
          </a:p>
        </p:txBody>
      </p:sp>
    </p:spTree>
    <p:extLst>
      <p:ext uri="{BB962C8B-B14F-4D97-AF65-F5344CB8AC3E}">
        <p14:creationId xmlns:p14="http://schemas.microsoft.com/office/powerpoint/2010/main" val="159388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10"/>
          </p:nvPr>
        </p:nvSpPr>
        <p:spPr/>
        <p:txBody>
          <a:bodyPr/>
          <a:lstStyle/>
          <a:p>
            <a:pPr rtl="0"/>
            <a:fld id="{F93199CD-3E1B-4AE6-990F-76F925F5EA9F}" type="slidenum">
              <a:rPr lang="ro-RO" smtClean="0"/>
              <a:t>9</a:t>
            </a:fld>
            <a:endParaRPr lang="ro-RO" dirty="0"/>
          </a:p>
        </p:txBody>
      </p:sp>
    </p:spTree>
    <p:extLst>
      <p:ext uri="{BB962C8B-B14F-4D97-AF65-F5344CB8AC3E}">
        <p14:creationId xmlns:p14="http://schemas.microsoft.com/office/powerpoint/2010/main" val="34324416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2" name="Title 1"/>
          <p:cNvSpPr>
            <a:spLocks noGrp="1"/>
          </p:cNvSpPr>
          <p:nvPr>
            <p:ph type="ctrTitle"/>
          </p:nvPr>
        </p:nvSpPr>
        <p:spPr>
          <a:xfrm>
            <a:off x="1750556" y="1300786"/>
            <a:ext cx="8687713" cy="2509213"/>
          </a:xfrm>
        </p:spPr>
        <p:txBody>
          <a:bodyPr anchor="b">
            <a:normAutofit/>
          </a:bodyPr>
          <a:lstStyle>
            <a:lvl1pPr algn="ctr">
              <a:defRPr sz="4799"/>
            </a:lvl1pPr>
          </a:lstStyle>
          <a:p>
            <a:r>
              <a:rPr lang="ro-RO"/>
              <a:t>Faceți clic pentru a edita stilul de titlu coordonator</a:t>
            </a:r>
            <a:endParaRPr lang="en-US" dirty="0"/>
          </a:p>
        </p:txBody>
      </p:sp>
      <p:sp>
        <p:nvSpPr>
          <p:cNvPr id="3" name="Subtitle 2"/>
          <p:cNvSpPr>
            <a:spLocks noGrp="1"/>
          </p:cNvSpPr>
          <p:nvPr>
            <p:ph type="subTitle" idx="1"/>
          </p:nvPr>
        </p:nvSpPr>
        <p:spPr>
          <a:xfrm>
            <a:off x="1750556" y="3886201"/>
            <a:ext cx="8687713" cy="1371599"/>
          </a:xfrm>
        </p:spPr>
        <p:txBody>
          <a:bodyPr>
            <a:normAutofit/>
          </a:bodyPr>
          <a:lstStyle>
            <a:lvl1pPr marL="0" indent="0" algn="ctr">
              <a:buNone/>
              <a:defRPr sz="2199">
                <a:solidFill>
                  <a:schemeClr val="bg1">
                    <a:lumMod val="50000"/>
                  </a:schemeClr>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ro-RO"/>
              <a:t>Faceți clic pentru a edita stilul de subtitlu coordonator</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7095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ine panoramică cu legendă">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2" name="Title 1"/>
          <p:cNvSpPr>
            <a:spLocks noGrp="1"/>
          </p:cNvSpPr>
          <p:nvPr>
            <p:ph type="title"/>
          </p:nvPr>
        </p:nvSpPr>
        <p:spPr>
          <a:xfrm>
            <a:off x="913556" y="4289374"/>
            <a:ext cx="10361733" cy="811610"/>
          </a:xfrm>
        </p:spPr>
        <p:txBody>
          <a:bodyPr anchor="b"/>
          <a:lstStyle>
            <a:lvl1pPr>
              <a:defRPr sz="3199"/>
            </a:lvl1pPr>
          </a:lstStyle>
          <a:p>
            <a:r>
              <a:rPr lang="ro-RO"/>
              <a:t>Faceți clic pentru a edita stilul de titlu coordonator</a:t>
            </a:r>
            <a:endParaRPr lang="en-US" dirty="0"/>
          </a:p>
        </p:txBody>
      </p:sp>
      <p:sp>
        <p:nvSpPr>
          <p:cNvPr id="3" name="Picture Placeholder 2"/>
          <p:cNvSpPr>
            <a:spLocks noGrp="1" noChangeAspect="1"/>
          </p:cNvSpPr>
          <p:nvPr>
            <p:ph type="pic" idx="1"/>
          </p:nvPr>
        </p:nvSpPr>
        <p:spPr>
          <a:xfrm>
            <a:off x="1184435" y="698261"/>
            <a:ext cx="9819974"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ro-RO"/>
              <a:t>Faceți clic pe pictogramă pentru a adăuga o imagine</a:t>
            </a:r>
            <a:endParaRPr lang="en-US" dirty="0"/>
          </a:p>
        </p:txBody>
      </p:sp>
      <p:sp>
        <p:nvSpPr>
          <p:cNvPr id="4" name="Text Placeholder 3"/>
          <p:cNvSpPr>
            <a:spLocks noGrp="1"/>
          </p:cNvSpPr>
          <p:nvPr>
            <p:ph type="body" sz="half" idx="2"/>
          </p:nvPr>
        </p:nvSpPr>
        <p:spPr>
          <a:xfrm>
            <a:off x="913536" y="5108728"/>
            <a:ext cx="10361753" cy="682472"/>
          </a:xfrm>
        </p:spPr>
        <p:txBody>
          <a:bodyPr/>
          <a:lstStyle>
            <a:lvl1pPr marL="0" indent="0" algn="ctr">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0F18AEEA-AB82-4FF2-A85A-A75766C073F7}" type="datetime1">
              <a:rPr lang="ro-RO" smtClean="0"/>
              <a:pPr/>
              <a:t>07.04.2024</a:t>
            </a:fld>
            <a:endParaRPr lang="ro-RO" dirty="0"/>
          </a:p>
        </p:txBody>
      </p:sp>
      <p:sp>
        <p:nvSpPr>
          <p:cNvPr id="6" name="Footer Placeholder 5"/>
          <p:cNvSpPr>
            <a:spLocks noGrp="1"/>
          </p:cNvSpPr>
          <p:nvPr>
            <p:ph type="ftr" sz="quarter" idx="11"/>
          </p:nvPr>
        </p:nvSpPr>
        <p:spPr/>
        <p:txBody>
          <a:bodyPr/>
          <a:lstStyle/>
          <a:p>
            <a:r>
              <a:rPr lang="ro-RO"/>
              <a:t>Adăugați un subsol</a:t>
            </a:r>
            <a:endParaRPr lang="ro-RO" dirty="0"/>
          </a:p>
        </p:txBody>
      </p:sp>
      <p:sp>
        <p:nvSpPr>
          <p:cNvPr id="7" name="Slide Number Placeholder 6"/>
          <p:cNvSpPr>
            <a:spLocks noGrp="1"/>
          </p:cNvSpPr>
          <p:nvPr>
            <p:ph type="sldNum" sz="quarter" idx="12"/>
          </p:nvPr>
        </p:nvSpPr>
        <p:spPr/>
        <p:txBody>
          <a:bodyPr/>
          <a:lstStyle/>
          <a:p>
            <a:fld id="{2A013F82-EE5E-44EE-A61D-E31C6657F26F}" type="slidenum">
              <a:rPr lang="ro-RO" smtClean="0"/>
              <a:pPr/>
              <a:t>‹#›</a:t>
            </a:fld>
            <a:endParaRPr lang="ro-RO" dirty="0"/>
          </a:p>
        </p:txBody>
      </p:sp>
    </p:spTree>
    <p:extLst>
      <p:ext uri="{BB962C8B-B14F-4D97-AF65-F5344CB8AC3E}">
        <p14:creationId xmlns:p14="http://schemas.microsoft.com/office/powerpoint/2010/main" val="341018826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u și legendă">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2" name="Title 1"/>
          <p:cNvSpPr>
            <a:spLocks noGrp="1"/>
          </p:cNvSpPr>
          <p:nvPr>
            <p:ph type="title"/>
          </p:nvPr>
        </p:nvSpPr>
        <p:spPr>
          <a:xfrm>
            <a:off x="913536" y="609600"/>
            <a:ext cx="10361753" cy="3427245"/>
          </a:xfrm>
        </p:spPr>
        <p:txBody>
          <a:bodyPr anchor="ctr"/>
          <a:lstStyle>
            <a:lvl1pPr algn="ctr">
              <a:defRPr sz="3199"/>
            </a:lvl1pPr>
          </a:lstStyle>
          <a:p>
            <a:r>
              <a:rPr lang="ro-RO"/>
              <a:t>Faceți clic pentru a edita stilul de titlu coordonator</a:t>
            </a:r>
            <a:endParaRPr lang="en-US" dirty="0"/>
          </a:p>
        </p:txBody>
      </p:sp>
      <p:sp>
        <p:nvSpPr>
          <p:cNvPr id="4" name="Text Placeholder 3"/>
          <p:cNvSpPr>
            <a:spLocks noGrp="1"/>
          </p:cNvSpPr>
          <p:nvPr>
            <p:ph type="body" sz="half" idx="2"/>
          </p:nvPr>
        </p:nvSpPr>
        <p:spPr>
          <a:xfrm>
            <a:off x="913537" y="4204821"/>
            <a:ext cx="10361753" cy="1586380"/>
          </a:xfrm>
        </p:spPr>
        <p:txBody>
          <a:bodyPr anchor="ctr"/>
          <a:lstStyle>
            <a:lvl1pPr marL="0" indent="0" algn="ctr">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0F18AEEA-AB82-4FF2-A85A-A75766C073F7}" type="datetime1">
              <a:rPr lang="ro-RO" smtClean="0"/>
              <a:pPr/>
              <a:t>07.04.2024</a:t>
            </a:fld>
            <a:endParaRPr lang="ro-RO" dirty="0"/>
          </a:p>
        </p:txBody>
      </p:sp>
      <p:sp>
        <p:nvSpPr>
          <p:cNvPr id="6" name="Footer Placeholder 5"/>
          <p:cNvSpPr>
            <a:spLocks noGrp="1"/>
          </p:cNvSpPr>
          <p:nvPr>
            <p:ph type="ftr" sz="quarter" idx="11"/>
          </p:nvPr>
        </p:nvSpPr>
        <p:spPr/>
        <p:txBody>
          <a:bodyPr/>
          <a:lstStyle/>
          <a:p>
            <a:r>
              <a:rPr lang="ro-RO"/>
              <a:t>Adăugați un subsol</a:t>
            </a:r>
            <a:endParaRPr lang="ro-RO" dirty="0"/>
          </a:p>
        </p:txBody>
      </p:sp>
      <p:sp>
        <p:nvSpPr>
          <p:cNvPr id="7" name="Slide Number Placeholder 6"/>
          <p:cNvSpPr>
            <a:spLocks noGrp="1"/>
          </p:cNvSpPr>
          <p:nvPr>
            <p:ph type="sldNum" sz="quarter" idx="12"/>
          </p:nvPr>
        </p:nvSpPr>
        <p:spPr/>
        <p:txBody>
          <a:bodyPr/>
          <a:lstStyle/>
          <a:p>
            <a:fld id="{2A013F82-EE5E-44EE-A61D-E31C6657F26F}" type="slidenum">
              <a:rPr lang="ro-RO" smtClean="0"/>
              <a:pPr/>
              <a:t>‹#›</a:t>
            </a:fld>
            <a:endParaRPr lang="ro-RO" dirty="0"/>
          </a:p>
        </p:txBody>
      </p:sp>
    </p:spTree>
    <p:extLst>
      <p:ext uri="{BB962C8B-B14F-4D97-AF65-F5344CB8AC3E}">
        <p14:creationId xmlns:p14="http://schemas.microsoft.com/office/powerpoint/2010/main" val="175248310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cu legendă">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2" name="Title 1"/>
          <p:cNvSpPr>
            <a:spLocks noGrp="1"/>
          </p:cNvSpPr>
          <p:nvPr>
            <p:ph type="title"/>
          </p:nvPr>
        </p:nvSpPr>
        <p:spPr>
          <a:xfrm>
            <a:off x="1445836" y="609600"/>
            <a:ext cx="9300329" cy="2992904"/>
          </a:xfrm>
        </p:spPr>
        <p:txBody>
          <a:bodyPr anchor="ctr"/>
          <a:lstStyle>
            <a:lvl1pPr>
              <a:defRPr sz="3199"/>
            </a:lvl1pPr>
          </a:lstStyle>
          <a:p>
            <a:r>
              <a:rPr lang="ro-RO"/>
              <a:t>Faceți clic pentru a edita stilul de titlu coordonator</a:t>
            </a:r>
            <a:endParaRPr lang="en-US" dirty="0"/>
          </a:p>
        </p:txBody>
      </p:sp>
      <p:sp>
        <p:nvSpPr>
          <p:cNvPr id="12" name="Text Placeholder 3"/>
          <p:cNvSpPr>
            <a:spLocks noGrp="1"/>
          </p:cNvSpPr>
          <p:nvPr>
            <p:ph type="body" sz="half" idx="13"/>
          </p:nvPr>
        </p:nvSpPr>
        <p:spPr>
          <a:xfrm>
            <a:off x="1720196" y="3610032"/>
            <a:ext cx="8750020" cy="594788"/>
          </a:xfrm>
        </p:spPr>
        <p:txBody>
          <a:bodyPr anchor="t">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o-RO"/>
              <a:t>Faceţi clic pentru a edita Master stiluri text</a:t>
            </a:r>
          </a:p>
        </p:txBody>
      </p:sp>
      <p:sp>
        <p:nvSpPr>
          <p:cNvPr id="4" name="Text Placeholder 3"/>
          <p:cNvSpPr>
            <a:spLocks noGrp="1"/>
          </p:cNvSpPr>
          <p:nvPr>
            <p:ph type="body" sz="half" idx="2"/>
          </p:nvPr>
        </p:nvSpPr>
        <p:spPr>
          <a:xfrm>
            <a:off x="913536" y="4372797"/>
            <a:ext cx="10361753" cy="1421053"/>
          </a:xfrm>
        </p:spPr>
        <p:txBody>
          <a:bodyPr anchor="ctr">
            <a:normAutofit/>
          </a:bodyPr>
          <a:lstStyle>
            <a:lvl1pPr marL="0" indent="0" algn="ctr">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0F18AEEA-AB82-4FF2-A85A-A75766C073F7}" type="datetime1">
              <a:rPr lang="ro-RO" smtClean="0"/>
              <a:pPr/>
              <a:t>07.04.2024</a:t>
            </a:fld>
            <a:endParaRPr lang="ro-RO" dirty="0"/>
          </a:p>
        </p:txBody>
      </p:sp>
      <p:sp>
        <p:nvSpPr>
          <p:cNvPr id="6" name="Footer Placeholder 5"/>
          <p:cNvSpPr>
            <a:spLocks noGrp="1"/>
          </p:cNvSpPr>
          <p:nvPr>
            <p:ph type="ftr" sz="quarter" idx="11"/>
          </p:nvPr>
        </p:nvSpPr>
        <p:spPr/>
        <p:txBody>
          <a:bodyPr/>
          <a:lstStyle/>
          <a:p>
            <a:r>
              <a:rPr lang="ro-RO"/>
              <a:t>Adăugați un subsol</a:t>
            </a:r>
            <a:endParaRPr lang="ro-RO" dirty="0"/>
          </a:p>
        </p:txBody>
      </p:sp>
      <p:sp>
        <p:nvSpPr>
          <p:cNvPr id="7" name="Slide Number Placeholder 6"/>
          <p:cNvSpPr>
            <a:spLocks noGrp="1"/>
          </p:cNvSpPr>
          <p:nvPr>
            <p:ph type="sldNum" sz="quarter" idx="12"/>
          </p:nvPr>
        </p:nvSpPr>
        <p:spPr/>
        <p:txBody>
          <a:bodyPr/>
          <a:lstStyle/>
          <a:p>
            <a:fld id="{2A013F82-EE5E-44EE-A61D-E31C6657F26F}" type="slidenum">
              <a:rPr lang="ro-RO" smtClean="0"/>
              <a:pPr/>
              <a:t>‹#›</a:t>
            </a:fld>
            <a:endParaRPr lang="ro-RO" dirty="0"/>
          </a:p>
        </p:txBody>
      </p:sp>
      <p:sp>
        <p:nvSpPr>
          <p:cNvPr id="13" name="TextBox 12"/>
          <p:cNvSpPr txBox="1"/>
          <p:nvPr/>
        </p:nvSpPr>
        <p:spPr>
          <a:xfrm>
            <a:off x="1001227" y="754166"/>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998" dirty="0">
                <a:solidFill>
                  <a:schemeClr val="tx1"/>
                </a:solidFill>
                <a:effectLst/>
              </a:rPr>
              <a:t>“</a:t>
            </a:r>
          </a:p>
        </p:txBody>
      </p:sp>
      <p:sp>
        <p:nvSpPr>
          <p:cNvPr id="14" name="TextBox 13"/>
          <p:cNvSpPr txBox="1"/>
          <p:nvPr/>
        </p:nvSpPr>
        <p:spPr>
          <a:xfrm>
            <a:off x="10554809" y="2993578"/>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998" dirty="0">
                <a:solidFill>
                  <a:schemeClr val="tx1"/>
                </a:solidFill>
                <a:effectLst/>
              </a:rPr>
              <a:t>”</a:t>
            </a:r>
          </a:p>
        </p:txBody>
      </p:sp>
    </p:spTree>
    <p:extLst>
      <p:ext uri="{BB962C8B-B14F-4D97-AF65-F5344CB8AC3E}">
        <p14:creationId xmlns:p14="http://schemas.microsoft.com/office/powerpoint/2010/main" val="293250712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de vizită">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2" name="Title 1"/>
          <p:cNvSpPr>
            <a:spLocks noGrp="1"/>
          </p:cNvSpPr>
          <p:nvPr>
            <p:ph type="title"/>
          </p:nvPr>
        </p:nvSpPr>
        <p:spPr>
          <a:xfrm>
            <a:off x="913537" y="2138722"/>
            <a:ext cx="10361753" cy="2511835"/>
          </a:xfrm>
        </p:spPr>
        <p:txBody>
          <a:bodyPr anchor="b"/>
          <a:lstStyle>
            <a:lvl1pPr algn="ctr">
              <a:defRPr sz="3199"/>
            </a:lvl1pPr>
          </a:lstStyle>
          <a:p>
            <a:r>
              <a:rPr lang="ro-RO"/>
              <a:t>Faceți clic pentru a edita stilul de titlu coordonator</a:t>
            </a:r>
            <a:endParaRPr lang="en-US" dirty="0"/>
          </a:p>
        </p:txBody>
      </p:sp>
      <p:sp>
        <p:nvSpPr>
          <p:cNvPr id="4" name="Text Placeholder 3"/>
          <p:cNvSpPr>
            <a:spLocks noGrp="1"/>
          </p:cNvSpPr>
          <p:nvPr>
            <p:ph type="body" sz="half" idx="2"/>
          </p:nvPr>
        </p:nvSpPr>
        <p:spPr>
          <a:xfrm>
            <a:off x="913537" y="4662335"/>
            <a:ext cx="10361753" cy="1140644"/>
          </a:xfrm>
        </p:spPr>
        <p:txBody>
          <a:bodyPr anchor="t"/>
          <a:lstStyle>
            <a:lvl1pPr marL="0" indent="0" algn="ctr">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0F18AEEA-AB82-4FF2-A85A-A75766C073F7}" type="datetime1">
              <a:rPr lang="ro-RO" smtClean="0"/>
              <a:pPr/>
              <a:t>07.04.2024</a:t>
            </a:fld>
            <a:endParaRPr lang="ro-RO" dirty="0"/>
          </a:p>
        </p:txBody>
      </p:sp>
      <p:sp>
        <p:nvSpPr>
          <p:cNvPr id="6" name="Footer Placeholder 5"/>
          <p:cNvSpPr>
            <a:spLocks noGrp="1"/>
          </p:cNvSpPr>
          <p:nvPr>
            <p:ph type="ftr" sz="quarter" idx="11"/>
          </p:nvPr>
        </p:nvSpPr>
        <p:spPr/>
        <p:txBody>
          <a:bodyPr/>
          <a:lstStyle/>
          <a:p>
            <a:r>
              <a:rPr lang="ro-RO"/>
              <a:t>Adăugați un subsol</a:t>
            </a:r>
            <a:endParaRPr lang="ro-RO" dirty="0"/>
          </a:p>
        </p:txBody>
      </p:sp>
      <p:sp>
        <p:nvSpPr>
          <p:cNvPr id="7" name="Slide Number Placeholder 6"/>
          <p:cNvSpPr>
            <a:spLocks noGrp="1"/>
          </p:cNvSpPr>
          <p:nvPr>
            <p:ph type="sldNum" sz="quarter" idx="12"/>
          </p:nvPr>
        </p:nvSpPr>
        <p:spPr/>
        <p:txBody>
          <a:bodyPr/>
          <a:lstStyle/>
          <a:p>
            <a:fld id="{2A013F82-EE5E-44EE-A61D-E31C6657F26F}" type="slidenum">
              <a:rPr lang="ro-RO" smtClean="0"/>
              <a:pPr/>
              <a:t>‹#›</a:t>
            </a:fld>
            <a:endParaRPr lang="ro-RO" dirty="0"/>
          </a:p>
        </p:txBody>
      </p:sp>
    </p:spTree>
    <p:extLst>
      <p:ext uri="{BB962C8B-B14F-4D97-AF65-F5344CB8AC3E}">
        <p14:creationId xmlns:p14="http://schemas.microsoft.com/office/powerpoint/2010/main" val="306835763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ane">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15" name="Title 1"/>
          <p:cNvSpPr>
            <a:spLocks noGrp="1"/>
          </p:cNvSpPr>
          <p:nvPr>
            <p:ph type="title"/>
          </p:nvPr>
        </p:nvSpPr>
        <p:spPr>
          <a:xfrm>
            <a:off x="913536" y="609600"/>
            <a:ext cx="10361753" cy="1605094"/>
          </a:xfrm>
        </p:spPr>
        <p:txBody>
          <a:bodyPr/>
          <a:lstStyle/>
          <a:p>
            <a:r>
              <a:rPr lang="ro-RO"/>
              <a:t>Faceți clic pentru a edita stilul de titlu coordonator</a:t>
            </a:r>
            <a:endParaRPr lang="en-US" dirty="0"/>
          </a:p>
        </p:txBody>
      </p:sp>
      <p:sp>
        <p:nvSpPr>
          <p:cNvPr id="7" name="Text Placeholder 2"/>
          <p:cNvSpPr>
            <a:spLocks noGrp="1"/>
          </p:cNvSpPr>
          <p:nvPr>
            <p:ph type="body" idx="1"/>
          </p:nvPr>
        </p:nvSpPr>
        <p:spPr>
          <a:xfrm>
            <a:off x="913536" y="2367093"/>
            <a:ext cx="3298117" cy="576262"/>
          </a:xfrm>
        </p:spPr>
        <p:txBody>
          <a:bodyPr anchor="b">
            <a:noAutofit/>
          </a:bodyPr>
          <a:lstStyle>
            <a:lvl1pPr marL="0" indent="0" algn="ctr">
              <a:lnSpc>
                <a:spcPct val="85000"/>
              </a:lnSpc>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ro-RO"/>
              <a:t>Faceţi clic pentru a edita Master stiluri text</a:t>
            </a:r>
          </a:p>
        </p:txBody>
      </p:sp>
      <p:sp>
        <p:nvSpPr>
          <p:cNvPr id="8" name="Text Placeholder 3"/>
          <p:cNvSpPr>
            <a:spLocks noGrp="1"/>
          </p:cNvSpPr>
          <p:nvPr>
            <p:ph type="body" sz="half" idx="15"/>
          </p:nvPr>
        </p:nvSpPr>
        <p:spPr>
          <a:xfrm>
            <a:off x="913536" y="2943356"/>
            <a:ext cx="3298117" cy="2847845"/>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ro-RO"/>
              <a:t>Faceţi clic pentru a edita Master stiluri text</a:t>
            </a:r>
          </a:p>
        </p:txBody>
      </p:sp>
      <p:sp>
        <p:nvSpPr>
          <p:cNvPr id="9" name="Text Placeholder 4"/>
          <p:cNvSpPr>
            <a:spLocks noGrp="1"/>
          </p:cNvSpPr>
          <p:nvPr>
            <p:ph type="body" sz="quarter" idx="3"/>
          </p:nvPr>
        </p:nvSpPr>
        <p:spPr>
          <a:xfrm>
            <a:off x="4451230" y="2367093"/>
            <a:ext cx="3290664" cy="576262"/>
          </a:xfrm>
        </p:spPr>
        <p:txBody>
          <a:bodyPr anchor="b">
            <a:noAutofit/>
          </a:bodyPr>
          <a:lstStyle>
            <a:lvl1pPr marL="0" indent="0" algn="ctr">
              <a:lnSpc>
                <a:spcPct val="85000"/>
              </a:lnSpc>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ro-RO"/>
              <a:t>Faceţi clic pentru a edita Master stiluri text</a:t>
            </a:r>
          </a:p>
        </p:txBody>
      </p:sp>
      <p:sp>
        <p:nvSpPr>
          <p:cNvPr id="10" name="Text Placeholder 3"/>
          <p:cNvSpPr>
            <a:spLocks noGrp="1"/>
          </p:cNvSpPr>
          <p:nvPr>
            <p:ph type="body" sz="half" idx="16"/>
          </p:nvPr>
        </p:nvSpPr>
        <p:spPr>
          <a:xfrm>
            <a:off x="4440192" y="2943356"/>
            <a:ext cx="3302491" cy="2847845"/>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ro-RO"/>
              <a:t>Faceţi clic pentru a edita Master stiluri text</a:t>
            </a:r>
          </a:p>
        </p:txBody>
      </p:sp>
      <p:sp>
        <p:nvSpPr>
          <p:cNvPr id="11" name="Text Placeholder 4"/>
          <p:cNvSpPr>
            <a:spLocks noGrp="1"/>
          </p:cNvSpPr>
          <p:nvPr>
            <p:ph type="body" sz="quarter" idx="13"/>
          </p:nvPr>
        </p:nvSpPr>
        <p:spPr>
          <a:xfrm>
            <a:off x="7971222" y="2367093"/>
            <a:ext cx="3304067" cy="576262"/>
          </a:xfrm>
        </p:spPr>
        <p:txBody>
          <a:bodyPr anchor="b">
            <a:noAutofit/>
          </a:bodyPr>
          <a:lstStyle>
            <a:lvl1pPr marL="0" indent="0" algn="ctr">
              <a:lnSpc>
                <a:spcPct val="85000"/>
              </a:lnSpc>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ro-RO"/>
              <a:t>Faceţi clic pentru a edita Master stiluri text</a:t>
            </a:r>
          </a:p>
        </p:txBody>
      </p:sp>
      <p:sp>
        <p:nvSpPr>
          <p:cNvPr id="12" name="Text Placeholder 3"/>
          <p:cNvSpPr>
            <a:spLocks noGrp="1"/>
          </p:cNvSpPr>
          <p:nvPr>
            <p:ph type="body" sz="half" idx="17"/>
          </p:nvPr>
        </p:nvSpPr>
        <p:spPr>
          <a:xfrm>
            <a:off x="7971222" y="2943356"/>
            <a:ext cx="3304067" cy="2847845"/>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ro-RO"/>
              <a:t>Faceţi clic pentru a edita Master stiluri text</a:t>
            </a:r>
          </a:p>
        </p:txBody>
      </p:sp>
      <p:sp>
        <p:nvSpPr>
          <p:cNvPr id="3" name="Date Placeholder 2"/>
          <p:cNvSpPr>
            <a:spLocks noGrp="1"/>
          </p:cNvSpPr>
          <p:nvPr>
            <p:ph type="dt" sz="half" idx="10"/>
          </p:nvPr>
        </p:nvSpPr>
        <p:spPr/>
        <p:txBody>
          <a:bodyPr/>
          <a:lstStyle/>
          <a:p>
            <a:fld id="{0F18AEEA-AB82-4FF2-A85A-A75766C073F7}" type="datetime1">
              <a:rPr lang="ro-RO" smtClean="0"/>
              <a:pPr/>
              <a:t>07.04.2024</a:t>
            </a:fld>
            <a:endParaRPr lang="ro-RO" dirty="0"/>
          </a:p>
        </p:txBody>
      </p:sp>
      <p:sp>
        <p:nvSpPr>
          <p:cNvPr id="4" name="Footer Placeholder 3"/>
          <p:cNvSpPr>
            <a:spLocks noGrp="1"/>
          </p:cNvSpPr>
          <p:nvPr>
            <p:ph type="ftr" sz="quarter" idx="11"/>
          </p:nvPr>
        </p:nvSpPr>
        <p:spPr/>
        <p:txBody>
          <a:bodyPr/>
          <a:lstStyle/>
          <a:p>
            <a:r>
              <a:rPr lang="ro-RO"/>
              <a:t>Adăugați un subsol</a:t>
            </a:r>
            <a:endParaRPr lang="ro-RO" dirty="0"/>
          </a:p>
        </p:txBody>
      </p:sp>
      <p:sp>
        <p:nvSpPr>
          <p:cNvPr id="5" name="Slide Number Placeholder 4"/>
          <p:cNvSpPr>
            <a:spLocks noGrp="1"/>
          </p:cNvSpPr>
          <p:nvPr>
            <p:ph type="sldNum" sz="quarter" idx="12"/>
          </p:nvPr>
        </p:nvSpPr>
        <p:spPr/>
        <p:txBody>
          <a:bodyPr/>
          <a:lstStyle/>
          <a:p>
            <a:fld id="{2A013F82-EE5E-44EE-A61D-E31C6657F26F}" type="slidenum">
              <a:rPr lang="ro-RO" smtClean="0"/>
              <a:pPr/>
              <a:t>‹#›</a:t>
            </a:fld>
            <a:endParaRPr lang="ro-RO" dirty="0"/>
          </a:p>
        </p:txBody>
      </p:sp>
    </p:spTree>
    <p:extLst>
      <p:ext uri="{BB962C8B-B14F-4D97-AF65-F5344CB8AC3E}">
        <p14:creationId xmlns:p14="http://schemas.microsoft.com/office/powerpoint/2010/main" val="242961695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oană cu trei imagini">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30" name="Title 1"/>
          <p:cNvSpPr>
            <a:spLocks noGrp="1"/>
          </p:cNvSpPr>
          <p:nvPr>
            <p:ph type="title"/>
          </p:nvPr>
        </p:nvSpPr>
        <p:spPr>
          <a:xfrm>
            <a:off x="913536" y="610772"/>
            <a:ext cx="10361753" cy="1603922"/>
          </a:xfrm>
        </p:spPr>
        <p:txBody>
          <a:bodyPr/>
          <a:lstStyle/>
          <a:p>
            <a:r>
              <a:rPr lang="ro-RO"/>
              <a:t>Faceți clic pentru a edita stilul de titlu coordonator</a:t>
            </a:r>
            <a:endParaRPr lang="en-US" dirty="0"/>
          </a:p>
        </p:txBody>
      </p:sp>
      <p:sp>
        <p:nvSpPr>
          <p:cNvPr id="19" name="Text Placeholder 2"/>
          <p:cNvSpPr>
            <a:spLocks noGrp="1"/>
          </p:cNvSpPr>
          <p:nvPr>
            <p:ph type="body" idx="1"/>
          </p:nvPr>
        </p:nvSpPr>
        <p:spPr>
          <a:xfrm>
            <a:off x="913536" y="4204820"/>
            <a:ext cx="3295551" cy="576262"/>
          </a:xfrm>
        </p:spPr>
        <p:txBody>
          <a:bodyPr anchor="b">
            <a:noAutofit/>
          </a:bodyPr>
          <a:lstStyle>
            <a:lvl1pPr marL="0" indent="0" algn="ctr">
              <a:lnSpc>
                <a:spcPct val="85000"/>
              </a:lnSpc>
              <a:buNone/>
              <a:defRPr sz="21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ro-RO"/>
              <a:t>Faceţi clic pentru a edita Master stiluri text</a:t>
            </a:r>
          </a:p>
        </p:txBody>
      </p:sp>
      <p:sp>
        <p:nvSpPr>
          <p:cNvPr id="20" name="Picture Placeholder 2"/>
          <p:cNvSpPr>
            <a:spLocks noGrp="1" noChangeAspect="1"/>
          </p:cNvSpPr>
          <p:nvPr>
            <p:ph type="pic" idx="15"/>
          </p:nvPr>
        </p:nvSpPr>
        <p:spPr>
          <a:xfrm>
            <a:off x="913536" y="2367093"/>
            <a:ext cx="3295551"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ro-RO"/>
              <a:t>Faceți clic pe pictogramă pentru a adăuga o imagine</a:t>
            </a:r>
            <a:endParaRPr lang="en-US" dirty="0"/>
          </a:p>
        </p:txBody>
      </p:sp>
      <p:sp>
        <p:nvSpPr>
          <p:cNvPr id="21" name="Text Placeholder 3"/>
          <p:cNvSpPr>
            <a:spLocks noGrp="1"/>
          </p:cNvSpPr>
          <p:nvPr>
            <p:ph type="body" sz="half" idx="18"/>
          </p:nvPr>
        </p:nvSpPr>
        <p:spPr>
          <a:xfrm>
            <a:off x="913536" y="4781082"/>
            <a:ext cx="3295551" cy="1010118"/>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ro-RO"/>
              <a:t>Faceţi clic pentru a edita Master stiluri text</a:t>
            </a:r>
          </a:p>
        </p:txBody>
      </p:sp>
      <p:sp>
        <p:nvSpPr>
          <p:cNvPr id="22" name="Text Placeholder 4"/>
          <p:cNvSpPr>
            <a:spLocks noGrp="1"/>
          </p:cNvSpPr>
          <p:nvPr>
            <p:ph type="body" sz="quarter" idx="3"/>
          </p:nvPr>
        </p:nvSpPr>
        <p:spPr>
          <a:xfrm>
            <a:off x="4441602" y="4204820"/>
            <a:ext cx="3300968" cy="576262"/>
          </a:xfrm>
        </p:spPr>
        <p:txBody>
          <a:bodyPr anchor="b">
            <a:noAutofit/>
          </a:bodyPr>
          <a:lstStyle>
            <a:lvl1pPr marL="0" indent="0" algn="ctr">
              <a:lnSpc>
                <a:spcPct val="85000"/>
              </a:lnSpc>
              <a:buNone/>
              <a:defRPr sz="21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ro-RO"/>
              <a:t>Faceţi clic pentru a edita Master stiluri text</a:t>
            </a:r>
          </a:p>
        </p:txBody>
      </p:sp>
      <p:sp>
        <p:nvSpPr>
          <p:cNvPr id="23" name="Picture Placeholder 2"/>
          <p:cNvSpPr>
            <a:spLocks noGrp="1" noChangeAspect="1"/>
          </p:cNvSpPr>
          <p:nvPr>
            <p:ph type="pic" idx="21"/>
          </p:nvPr>
        </p:nvSpPr>
        <p:spPr>
          <a:xfrm>
            <a:off x="4440191" y="2367093"/>
            <a:ext cx="330249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ro-RO"/>
              <a:t>Faceți clic pe pictogramă pentru a adăuga o imagine</a:t>
            </a:r>
            <a:endParaRPr lang="en-US" dirty="0"/>
          </a:p>
        </p:txBody>
      </p:sp>
      <p:sp>
        <p:nvSpPr>
          <p:cNvPr id="24" name="Text Placeholder 3"/>
          <p:cNvSpPr>
            <a:spLocks noGrp="1"/>
          </p:cNvSpPr>
          <p:nvPr>
            <p:ph type="body" sz="half" idx="19"/>
          </p:nvPr>
        </p:nvSpPr>
        <p:spPr>
          <a:xfrm>
            <a:off x="4440191" y="4781081"/>
            <a:ext cx="3302492" cy="1010119"/>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ro-RO"/>
              <a:t>Faceţi clic pentru a edita Master stiluri text</a:t>
            </a:r>
          </a:p>
        </p:txBody>
      </p:sp>
      <p:sp>
        <p:nvSpPr>
          <p:cNvPr id="25" name="Text Placeholder 4"/>
          <p:cNvSpPr>
            <a:spLocks noGrp="1"/>
          </p:cNvSpPr>
          <p:nvPr>
            <p:ph type="body" sz="quarter" idx="13"/>
          </p:nvPr>
        </p:nvSpPr>
        <p:spPr>
          <a:xfrm>
            <a:off x="7971222" y="4204820"/>
            <a:ext cx="3299821" cy="576262"/>
          </a:xfrm>
        </p:spPr>
        <p:txBody>
          <a:bodyPr anchor="b">
            <a:noAutofit/>
          </a:bodyPr>
          <a:lstStyle>
            <a:lvl1pPr marL="0" indent="0" algn="ctr">
              <a:lnSpc>
                <a:spcPct val="85000"/>
              </a:lnSpc>
              <a:buNone/>
              <a:defRPr sz="21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ro-RO"/>
              <a:t>Faceţi clic pentru a edita Master stiluri text</a:t>
            </a:r>
          </a:p>
        </p:txBody>
      </p:sp>
      <p:sp>
        <p:nvSpPr>
          <p:cNvPr id="26" name="Picture Placeholder 2"/>
          <p:cNvSpPr>
            <a:spLocks noGrp="1" noChangeAspect="1"/>
          </p:cNvSpPr>
          <p:nvPr>
            <p:ph type="pic" idx="22"/>
          </p:nvPr>
        </p:nvSpPr>
        <p:spPr>
          <a:xfrm>
            <a:off x="7971222" y="2367093"/>
            <a:ext cx="3304067"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ro-RO"/>
              <a:t>Faceți clic pe pictogramă pentru a adăuga o imagine</a:t>
            </a:r>
            <a:endParaRPr lang="en-US" dirty="0"/>
          </a:p>
        </p:txBody>
      </p:sp>
      <p:sp>
        <p:nvSpPr>
          <p:cNvPr id="27" name="Text Placeholder 3"/>
          <p:cNvSpPr>
            <a:spLocks noGrp="1"/>
          </p:cNvSpPr>
          <p:nvPr>
            <p:ph type="body" sz="half" idx="20"/>
          </p:nvPr>
        </p:nvSpPr>
        <p:spPr>
          <a:xfrm>
            <a:off x="7971097" y="4781079"/>
            <a:ext cx="3304192" cy="1010121"/>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ro-RO"/>
              <a:t>Faceţi clic pentru a edita Master stiluri text</a:t>
            </a:r>
          </a:p>
        </p:txBody>
      </p:sp>
      <p:sp>
        <p:nvSpPr>
          <p:cNvPr id="3" name="Date Placeholder 2"/>
          <p:cNvSpPr>
            <a:spLocks noGrp="1"/>
          </p:cNvSpPr>
          <p:nvPr>
            <p:ph type="dt" sz="half" idx="10"/>
          </p:nvPr>
        </p:nvSpPr>
        <p:spPr/>
        <p:txBody>
          <a:bodyPr/>
          <a:lstStyle/>
          <a:p>
            <a:fld id="{0F18AEEA-AB82-4FF2-A85A-A75766C073F7}" type="datetime1">
              <a:rPr lang="ro-RO" smtClean="0"/>
              <a:pPr/>
              <a:t>07.04.2024</a:t>
            </a:fld>
            <a:endParaRPr lang="ro-RO" dirty="0"/>
          </a:p>
        </p:txBody>
      </p:sp>
      <p:sp>
        <p:nvSpPr>
          <p:cNvPr id="4" name="Footer Placeholder 3"/>
          <p:cNvSpPr>
            <a:spLocks noGrp="1"/>
          </p:cNvSpPr>
          <p:nvPr>
            <p:ph type="ftr" sz="quarter" idx="11"/>
          </p:nvPr>
        </p:nvSpPr>
        <p:spPr/>
        <p:txBody>
          <a:bodyPr/>
          <a:lstStyle/>
          <a:p>
            <a:r>
              <a:rPr lang="ro-RO"/>
              <a:t>Adăugați un subsol</a:t>
            </a:r>
            <a:endParaRPr lang="ro-RO" dirty="0"/>
          </a:p>
        </p:txBody>
      </p:sp>
      <p:sp>
        <p:nvSpPr>
          <p:cNvPr id="5" name="Slide Number Placeholder 4"/>
          <p:cNvSpPr>
            <a:spLocks noGrp="1"/>
          </p:cNvSpPr>
          <p:nvPr>
            <p:ph type="sldNum" sz="quarter" idx="12"/>
          </p:nvPr>
        </p:nvSpPr>
        <p:spPr/>
        <p:txBody>
          <a:bodyPr/>
          <a:lstStyle/>
          <a:p>
            <a:fld id="{2A013F82-EE5E-44EE-A61D-E31C6657F26F}" type="slidenum">
              <a:rPr lang="ro-RO" smtClean="0"/>
              <a:pPr/>
              <a:t>‹#›</a:t>
            </a:fld>
            <a:endParaRPr lang="ro-RO" dirty="0"/>
          </a:p>
        </p:txBody>
      </p:sp>
    </p:spTree>
    <p:extLst>
      <p:ext uri="{BB962C8B-B14F-4D97-AF65-F5344CB8AC3E}">
        <p14:creationId xmlns:p14="http://schemas.microsoft.com/office/powerpoint/2010/main" val="405049912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11" name="Vertical Text Placeholder 2"/>
          <p:cNvSpPr>
            <a:spLocks noGrp="1"/>
          </p:cNvSpPr>
          <p:nvPr>
            <p:ph type="body" orient="vert" sz="quarter" idx="13"/>
          </p:nvPr>
        </p:nvSpPr>
        <p:spPr>
          <a:xfrm>
            <a:off x="913537" y="2367094"/>
            <a:ext cx="10361753" cy="3424107"/>
          </a:xfrm>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0F18AEEA-AB82-4FF2-A85A-A75766C073F7}" type="datetime1">
              <a:rPr lang="ro-RO" smtClean="0"/>
              <a:pPr/>
              <a:t>07.04.2024</a:t>
            </a:fld>
            <a:endParaRPr lang="ro-RO" dirty="0"/>
          </a:p>
        </p:txBody>
      </p:sp>
      <p:sp>
        <p:nvSpPr>
          <p:cNvPr id="5" name="Footer Placeholder 4"/>
          <p:cNvSpPr>
            <a:spLocks noGrp="1"/>
          </p:cNvSpPr>
          <p:nvPr>
            <p:ph type="ftr" sz="quarter" idx="11"/>
          </p:nvPr>
        </p:nvSpPr>
        <p:spPr/>
        <p:txBody>
          <a:bodyPr/>
          <a:lstStyle/>
          <a:p>
            <a:r>
              <a:rPr lang="ro-RO"/>
              <a:t>Adăugați un subsol</a:t>
            </a:r>
            <a:endParaRPr lang="ro-RO" dirty="0"/>
          </a:p>
        </p:txBody>
      </p:sp>
      <p:sp>
        <p:nvSpPr>
          <p:cNvPr id="6" name="Slide Number Placeholder 5"/>
          <p:cNvSpPr>
            <a:spLocks noGrp="1"/>
          </p:cNvSpPr>
          <p:nvPr>
            <p:ph type="sldNum" sz="quarter" idx="12"/>
          </p:nvPr>
        </p:nvSpPr>
        <p:spPr/>
        <p:txBody>
          <a:bodyPr/>
          <a:lstStyle/>
          <a:p>
            <a:fld id="{2A013F82-EE5E-44EE-A61D-E31C6657F26F}" type="slidenum">
              <a:rPr lang="ro-RO" smtClean="0"/>
              <a:pPr/>
              <a:t>‹#›</a:t>
            </a:fld>
            <a:endParaRPr lang="ro-RO" dirty="0"/>
          </a:p>
        </p:txBody>
      </p:sp>
    </p:spTree>
    <p:extLst>
      <p:ext uri="{BB962C8B-B14F-4D97-AF65-F5344CB8AC3E}">
        <p14:creationId xmlns:p14="http://schemas.microsoft.com/office/powerpoint/2010/main" val="364439257"/>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2" name="Vertical Title 1"/>
          <p:cNvSpPr>
            <a:spLocks noGrp="1"/>
          </p:cNvSpPr>
          <p:nvPr>
            <p:ph type="title" orient="vert"/>
          </p:nvPr>
        </p:nvSpPr>
        <p:spPr>
          <a:xfrm>
            <a:off x="8722628" y="609602"/>
            <a:ext cx="2552661" cy="5181599"/>
          </a:xfrm>
        </p:spPr>
        <p:txBody>
          <a:bodyPr vert="eaVert"/>
          <a:lstStyle>
            <a:lvl1pPr algn="l">
              <a:defRPr/>
            </a:lvl1pPr>
          </a:lstStyle>
          <a:p>
            <a:r>
              <a:rPr lang="ro-RO"/>
              <a:t>Faceți clic pentru a edita stilul de titlu coordonator</a:t>
            </a:r>
            <a:endParaRPr lang="en-US" dirty="0"/>
          </a:p>
        </p:txBody>
      </p:sp>
      <p:sp>
        <p:nvSpPr>
          <p:cNvPr id="8" name="Vertical Text Placeholder 2"/>
          <p:cNvSpPr>
            <a:spLocks noGrp="1"/>
          </p:cNvSpPr>
          <p:nvPr>
            <p:ph type="body" orient="vert" sz="quarter" idx="13"/>
          </p:nvPr>
        </p:nvSpPr>
        <p:spPr>
          <a:xfrm>
            <a:off x="913537" y="609602"/>
            <a:ext cx="7656730" cy="5181599"/>
          </a:xfrm>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0F18AEEA-AB82-4FF2-A85A-A75766C073F7}" type="datetime1">
              <a:rPr lang="ro-RO" smtClean="0"/>
              <a:pPr/>
              <a:t>07.04.2024</a:t>
            </a:fld>
            <a:endParaRPr lang="ro-RO" dirty="0"/>
          </a:p>
        </p:txBody>
      </p:sp>
      <p:sp>
        <p:nvSpPr>
          <p:cNvPr id="5" name="Footer Placeholder 4"/>
          <p:cNvSpPr>
            <a:spLocks noGrp="1"/>
          </p:cNvSpPr>
          <p:nvPr>
            <p:ph type="ftr" sz="quarter" idx="11"/>
          </p:nvPr>
        </p:nvSpPr>
        <p:spPr/>
        <p:txBody>
          <a:bodyPr/>
          <a:lstStyle/>
          <a:p>
            <a:r>
              <a:rPr lang="ro-RO"/>
              <a:t>Adăugați un subsol</a:t>
            </a:r>
            <a:endParaRPr lang="ro-RO" dirty="0"/>
          </a:p>
        </p:txBody>
      </p:sp>
      <p:sp>
        <p:nvSpPr>
          <p:cNvPr id="6" name="Slide Number Placeholder 5"/>
          <p:cNvSpPr>
            <a:spLocks noGrp="1"/>
          </p:cNvSpPr>
          <p:nvPr>
            <p:ph type="sldNum" sz="quarter" idx="12"/>
          </p:nvPr>
        </p:nvSpPr>
        <p:spPr/>
        <p:txBody>
          <a:bodyPr/>
          <a:lstStyle/>
          <a:p>
            <a:fld id="{2A013F82-EE5E-44EE-A61D-E31C6657F26F}" type="slidenum">
              <a:rPr lang="ro-RO" smtClean="0"/>
              <a:pPr/>
              <a:t>‹#›</a:t>
            </a:fld>
            <a:endParaRPr lang="ro-RO" dirty="0"/>
          </a:p>
        </p:txBody>
      </p:sp>
    </p:spTree>
    <p:extLst>
      <p:ext uri="{BB962C8B-B14F-4D97-AF65-F5344CB8AC3E}">
        <p14:creationId xmlns:p14="http://schemas.microsoft.com/office/powerpoint/2010/main" val="2503137621"/>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12" name="Content Placeholder 2"/>
          <p:cNvSpPr>
            <a:spLocks noGrp="1"/>
          </p:cNvSpPr>
          <p:nvPr>
            <p:ph sz="quarter" idx="13"/>
          </p:nvPr>
        </p:nvSpPr>
        <p:spPr>
          <a:xfrm>
            <a:off x="913536" y="2367093"/>
            <a:ext cx="10361127" cy="3424107"/>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0F18AEEA-AB82-4FF2-A85A-A75766C073F7}" type="datetime1">
              <a:rPr lang="ro-RO" smtClean="0"/>
              <a:pPr/>
              <a:t>07.04.2024</a:t>
            </a:fld>
            <a:endParaRPr lang="ro-RO" dirty="0"/>
          </a:p>
        </p:txBody>
      </p:sp>
      <p:sp>
        <p:nvSpPr>
          <p:cNvPr id="5" name="Footer Placeholder 4"/>
          <p:cNvSpPr>
            <a:spLocks noGrp="1"/>
          </p:cNvSpPr>
          <p:nvPr>
            <p:ph type="ftr" sz="quarter" idx="11"/>
          </p:nvPr>
        </p:nvSpPr>
        <p:spPr/>
        <p:txBody>
          <a:bodyPr/>
          <a:lstStyle/>
          <a:p>
            <a:r>
              <a:rPr lang="ro-RO"/>
              <a:t>Adăugați un subsol</a:t>
            </a:r>
            <a:endParaRPr lang="ro-RO" dirty="0"/>
          </a:p>
        </p:txBody>
      </p:sp>
      <p:sp>
        <p:nvSpPr>
          <p:cNvPr id="6" name="Slide Number Placeholder 5"/>
          <p:cNvSpPr>
            <a:spLocks noGrp="1"/>
          </p:cNvSpPr>
          <p:nvPr>
            <p:ph type="sldNum" sz="quarter" idx="12"/>
          </p:nvPr>
        </p:nvSpPr>
        <p:spPr/>
        <p:txBody>
          <a:bodyPr/>
          <a:lstStyle/>
          <a:p>
            <a:fld id="{2A013F82-EE5E-44EE-A61D-E31C6657F26F}" type="slidenum">
              <a:rPr lang="ro-RO" smtClean="0"/>
              <a:pPr/>
              <a:t>‹#›</a:t>
            </a:fld>
            <a:endParaRPr lang="ro-RO" dirty="0"/>
          </a:p>
        </p:txBody>
      </p:sp>
    </p:spTree>
    <p:extLst>
      <p:ext uri="{BB962C8B-B14F-4D97-AF65-F5344CB8AC3E}">
        <p14:creationId xmlns:p14="http://schemas.microsoft.com/office/powerpoint/2010/main" val="295386823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2" name="Title 1"/>
          <p:cNvSpPr>
            <a:spLocks noGrp="1"/>
          </p:cNvSpPr>
          <p:nvPr>
            <p:ph type="title"/>
          </p:nvPr>
        </p:nvSpPr>
        <p:spPr>
          <a:xfrm>
            <a:off x="913536" y="828564"/>
            <a:ext cx="10349056" cy="2736819"/>
          </a:xfrm>
        </p:spPr>
        <p:txBody>
          <a:bodyPr anchor="b">
            <a:normAutofit/>
          </a:bodyPr>
          <a:lstStyle>
            <a:lvl1pPr>
              <a:defRPr sz="3999"/>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913536" y="3657458"/>
            <a:ext cx="10349056" cy="1368183"/>
          </a:xfrm>
        </p:spPr>
        <p:txBody>
          <a:bodyPr>
            <a:normAutofit/>
          </a:bodyPr>
          <a:lstStyle>
            <a:lvl1pPr marL="0" indent="0" algn="ctr">
              <a:buNone/>
              <a:defRPr sz="1999">
                <a:solidFill>
                  <a:schemeClr val="bg1">
                    <a:lumMod val="50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33D6CC29-29CF-45D9-B84C-E43CB11223C8}" type="datetime1">
              <a:rPr lang="ro-RO" smtClean="0"/>
              <a:pPr/>
              <a:t>07.04.2024</a:t>
            </a:fld>
            <a:endParaRPr lang="ro-RO" dirty="0"/>
          </a:p>
        </p:txBody>
      </p:sp>
      <p:sp>
        <p:nvSpPr>
          <p:cNvPr id="5" name="Footer Placeholder 4"/>
          <p:cNvSpPr>
            <a:spLocks noGrp="1"/>
          </p:cNvSpPr>
          <p:nvPr>
            <p:ph type="ftr" sz="quarter" idx="11"/>
          </p:nvPr>
        </p:nvSpPr>
        <p:spPr/>
        <p:txBody>
          <a:bodyPr/>
          <a:lstStyle/>
          <a:p>
            <a:r>
              <a:rPr lang="ro-RO"/>
              <a:t>Adăugați un subsol</a:t>
            </a:r>
            <a:endParaRPr lang="ro-RO" dirty="0"/>
          </a:p>
        </p:txBody>
      </p:sp>
      <p:sp>
        <p:nvSpPr>
          <p:cNvPr id="6" name="Slide Number Placeholder 5"/>
          <p:cNvSpPr>
            <a:spLocks noGrp="1"/>
          </p:cNvSpPr>
          <p:nvPr>
            <p:ph type="sldNum" sz="quarter" idx="12"/>
          </p:nvPr>
        </p:nvSpPr>
        <p:spPr/>
        <p:txBody>
          <a:bodyPr/>
          <a:lstStyle/>
          <a:p>
            <a:fld id="{2A013F82-EE5E-44EE-A61D-E31C6657F26F}" type="slidenum">
              <a:rPr lang="ro-RO" smtClean="0"/>
              <a:pPr/>
              <a:t>‹#›</a:t>
            </a:fld>
            <a:endParaRPr lang="ro-RO" dirty="0"/>
          </a:p>
        </p:txBody>
      </p:sp>
    </p:spTree>
    <p:extLst>
      <p:ext uri="{BB962C8B-B14F-4D97-AF65-F5344CB8AC3E}">
        <p14:creationId xmlns:p14="http://schemas.microsoft.com/office/powerpoint/2010/main" val="1790127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14" name="Title 1"/>
          <p:cNvSpPr>
            <a:spLocks noGrp="1"/>
          </p:cNvSpPr>
          <p:nvPr>
            <p:ph type="title"/>
          </p:nvPr>
        </p:nvSpPr>
        <p:spPr>
          <a:xfrm>
            <a:off x="913537" y="618518"/>
            <a:ext cx="10361752" cy="1596177"/>
          </a:xfrm>
        </p:spPr>
        <p:txBody>
          <a:bodyPr/>
          <a:lstStyle/>
          <a:p>
            <a:r>
              <a:rPr lang="ro-RO"/>
              <a:t>Faceți clic pentru a edita stilul de titlu coordonator</a:t>
            </a:r>
            <a:endParaRPr lang="en-US" dirty="0"/>
          </a:p>
        </p:txBody>
      </p:sp>
      <p:sp>
        <p:nvSpPr>
          <p:cNvPr id="12" name="Content Placeholder 2"/>
          <p:cNvSpPr>
            <a:spLocks noGrp="1"/>
          </p:cNvSpPr>
          <p:nvPr>
            <p:ph sz="quarter" idx="13"/>
          </p:nvPr>
        </p:nvSpPr>
        <p:spPr>
          <a:xfrm>
            <a:off x="913536" y="2367093"/>
            <a:ext cx="5104696" cy="3424107"/>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13" name="Content Placeholder 3"/>
          <p:cNvSpPr>
            <a:spLocks noGrp="1"/>
          </p:cNvSpPr>
          <p:nvPr>
            <p:ph sz="quarter" idx="14"/>
          </p:nvPr>
        </p:nvSpPr>
        <p:spPr>
          <a:xfrm>
            <a:off x="6170593" y="2367093"/>
            <a:ext cx="5104070" cy="3424107"/>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Date Placeholder 4"/>
          <p:cNvSpPr>
            <a:spLocks noGrp="1"/>
          </p:cNvSpPr>
          <p:nvPr>
            <p:ph type="dt" sz="half" idx="10"/>
          </p:nvPr>
        </p:nvSpPr>
        <p:spPr/>
        <p:txBody>
          <a:bodyPr/>
          <a:lstStyle/>
          <a:p>
            <a:fld id="{0F18AEEA-AB82-4FF2-A85A-A75766C073F7}" type="datetime1">
              <a:rPr lang="ro-RO" smtClean="0"/>
              <a:pPr/>
              <a:t>07.04.2024</a:t>
            </a:fld>
            <a:endParaRPr lang="ro-RO" dirty="0"/>
          </a:p>
        </p:txBody>
      </p:sp>
      <p:sp>
        <p:nvSpPr>
          <p:cNvPr id="6" name="Footer Placeholder 5"/>
          <p:cNvSpPr>
            <a:spLocks noGrp="1"/>
          </p:cNvSpPr>
          <p:nvPr>
            <p:ph type="ftr" sz="quarter" idx="11"/>
          </p:nvPr>
        </p:nvSpPr>
        <p:spPr/>
        <p:txBody>
          <a:bodyPr/>
          <a:lstStyle/>
          <a:p>
            <a:r>
              <a:rPr lang="ro-RO"/>
              <a:t>Adăugați un subsol</a:t>
            </a:r>
            <a:endParaRPr lang="ro-RO" dirty="0"/>
          </a:p>
        </p:txBody>
      </p:sp>
      <p:sp>
        <p:nvSpPr>
          <p:cNvPr id="7" name="Slide Number Placeholder 6"/>
          <p:cNvSpPr>
            <a:spLocks noGrp="1"/>
          </p:cNvSpPr>
          <p:nvPr>
            <p:ph type="sldNum" sz="quarter" idx="12"/>
          </p:nvPr>
        </p:nvSpPr>
        <p:spPr/>
        <p:txBody>
          <a:bodyPr/>
          <a:lstStyle/>
          <a:p>
            <a:fld id="{2A013F82-EE5E-44EE-A61D-E31C6657F26F}" type="slidenum">
              <a:rPr lang="ro-RO" smtClean="0"/>
              <a:pPr/>
              <a:t>‹#›</a:t>
            </a:fld>
            <a:endParaRPr lang="ro-RO" dirty="0"/>
          </a:p>
        </p:txBody>
      </p:sp>
    </p:spTree>
    <p:extLst>
      <p:ext uri="{BB962C8B-B14F-4D97-AF65-F5344CB8AC3E}">
        <p14:creationId xmlns:p14="http://schemas.microsoft.com/office/powerpoint/2010/main" val="51712566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14" name="Title 1"/>
          <p:cNvSpPr>
            <a:spLocks noGrp="1"/>
          </p:cNvSpPr>
          <p:nvPr>
            <p:ph type="title"/>
          </p:nvPr>
        </p:nvSpPr>
        <p:spPr>
          <a:xfrm>
            <a:off x="913537" y="618518"/>
            <a:ext cx="10361752" cy="1596177"/>
          </a:xfrm>
        </p:spPr>
        <p:txBody>
          <a:bodyPr/>
          <a:lstStyle/>
          <a:p>
            <a:r>
              <a:rPr lang="ro-RO"/>
              <a:t>Faceți clic pentru a edita stilul de titlu coordonator</a:t>
            </a:r>
            <a:endParaRPr lang="en-US" dirty="0"/>
          </a:p>
        </p:txBody>
      </p:sp>
      <p:sp>
        <p:nvSpPr>
          <p:cNvPr id="3" name="Text Placeholder 2"/>
          <p:cNvSpPr>
            <a:spLocks noGrp="1"/>
          </p:cNvSpPr>
          <p:nvPr>
            <p:ph type="body" idx="1"/>
          </p:nvPr>
        </p:nvSpPr>
        <p:spPr>
          <a:xfrm>
            <a:off x="1146029" y="2371018"/>
            <a:ext cx="4872205" cy="679994"/>
          </a:xfrm>
        </p:spPr>
        <p:txBody>
          <a:bodyPr anchor="b">
            <a:noAutofit/>
          </a:bodyPr>
          <a:lstStyle>
            <a:lvl1pPr marL="0" indent="0">
              <a:lnSpc>
                <a:spcPct val="85000"/>
              </a:lnSpc>
              <a:buNone/>
              <a:defRPr sz="25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ro-RO"/>
              <a:t>Faceţi clic pentru a edita Master stiluri text</a:t>
            </a:r>
          </a:p>
        </p:txBody>
      </p:sp>
      <p:sp>
        <p:nvSpPr>
          <p:cNvPr id="12" name="Content Placeholder 3"/>
          <p:cNvSpPr>
            <a:spLocks noGrp="1"/>
          </p:cNvSpPr>
          <p:nvPr>
            <p:ph sz="quarter" idx="13"/>
          </p:nvPr>
        </p:nvSpPr>
        <p:spPr>
          <a:xfrm>
            <a:off x="913537" y="3051013"/>
            <a:ext cx="5104697" cy="2740187"/>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Text Placeholder 4"/>
          <p:cNvSpPr>
            <a:spLocks noGrp="1"/>
          </p:cNvSpPr>
          <p:nvPr>
            <p:ph type="body" sz="quarter" idx="3"/>
          </p:nvPr>
        </p:nvSpPr>
        <p:spPr>
          <a:xfrm>
            <a:off x="6394757" y="2371018"/>
            <a:ext cx="4880533" cy="679994"/>
          </a:xfrm>
        </p:spPr>
        <p:txBody>
          <a:bodyPr anchor="b">
            <a:noAutofit/>
          </a:bodyPr>
          <a:lstStyle>
            <a:lvl1pPr marL="0" indent="0">
              <a:lnSpc>
                <a:spcPct val="85000"/>
              </a:lnSpc>
              <a:buNone/>
              <a:defRPr sz="25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ro-RO"/>
              <a:t>Faceţi clic pentru a edita Master stiluri text</a:t>
            </a:r>
          </a:p>
        </p:txBody>
      </p:sp>
      <p:sp>
        <p:nvSpPr>
          <p:cNvPr id="13" name="Content Placeholder 5"/>
          <p:cNvSpPr>
            <a:spLocks noGrp="1"/>
          </p:cNvSpPr>
          <p:nvPr>
            <p:ph sz="quarter" idx="14"/>
          </p:nvPr>
        </p:nvSpPr>
        <p:spPr>
          <a:xfrm>
            <a:off x="6170593" y="3051013"/>
            <a:ext cx="5104071" cy="2740187"/>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7" name="Date Placeholder 6"/>
          <p:cNvSpPr>
            <a:spLocks noGrp="1"/>
          </p:cNvSpPr>
          <p:nvPr>
            <p:ph type="dt" sz="half" idx="10"/>
          </p:nvPr>
        </p:nvSpPr>
        <p:spPr/>
        <p:txBody>
          <a:bodyPr/>
          <a:lstStyle/>
          <a:p>
            <a:fld id="{0F18AEEA-AB82-4FF2-A85A-A75766C073F7}" type="datetime1">
              <a:rPr lang="ro-RO" smtClean="0"/>
              <a:pPr/>
              <a:t>07.04.2024</a:t>
            </a:fld>
            <a:endParaRPr lang="ro-RO" dirty="0"/>
          </a:p>
        </p:txBody>
      </p:sp>
      <p:sp>
        <p:nvSpPr>
          <p:cNvPr id="8" name="Footer Placeholder 7"/>
          <p:cNvSpPr>
            <a:spLocks noGrp="1"/>
          </p:cNvSpPr>
          <p:nvPr>
            <p:ph type="ftr" sz="quarter" idx="11"/>
          </p:nvPr>
        </p:nvSpPr>
        <p:spPr/>
        <p:txBody>
          <a:bodyPr/>
          <a:lstStyle/>
          <a:p>
            <a:r>
              <a:rPr lang="ro-RO"/>
              <a:t>Adăugați un subsol</a:t>
            </a:r>
            <a:endParaRPr lang="ro-RO" dirty="0"/>
          </a:p>
        </p:txBody>
      </p:sp>
      <p:sp>
        <p:nvSpPr>
          <p:cNvPr id="9" name="Slide Number Placeholder 8"/>
          <p:cNvSpPr>
            <a:spLocks noGrp="1"/>
          </p:cNvSpPr>
          <p:nvPr>
            <p:ph type="sldNum" sz="quarter" idx="12"/>
          </p:nvPr>
        </p:nvSpPr>
        <p:spPr/>
        <p:txBody>
          <a:bodyPr/>
          <a:lstStyle/>
          <a:p>
            <a:fld id="{2A013F82-EE5E-44EE-A61D-E31C6657F26F}" type="slidenum">
              <a:rPr lang="ro-RO" smtClean="0"/>
              <a:pPr/>
              <a:t>‹#›</a:t>
            </a:fld>
            <a:endParaRPr lang="ro-RO" dirty="0"/>
          </a:p>
        </p:txBody>
      </p:sp>
    </p:spTree>
    <p:extLst>
      <p:ext uri="{BB962C8B-B14F-4D97-AF65-F5344CB8AC3E}">
        <p14:creationId xmlns:p14="http://schemas.microsoft.com/office/powerpoint/2010/main" val="31136965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Date Placeholder 2"/>
          <p:cNvSpPr>
            <a:spLocks noGrp="1"/>
          </p:cNvSpPr>
          <p:nvPr>
            <p:ph type="dt" sz="half" idx="10"/>
          </p:nvPr>
        </p:nvSpPr>
        <p:spPr/>
        <p:txBody>
          <a:bodyPr/>
          <a:lstStyle/>
          <a:p>
            <a:pPr rtl="0"/>
            <a:fld id="{C0EDD359-BAC9-43FD-84DA-55E28C02FA4F}" type="datetime1">
              <a:rPr lang="ro-RO" noProof="0" smtClean="0"/>
              <a:t>07.04.2024</a:t>
            </a:fld>
            <a:endParaRPr lang="ro-RO" noProof="0" dirty="0"/>
          </a:p>
        </p:txBody>
      </p:sp>
      <p:sp>
        <p:nvSpPr>
          <p:cNvPr id="4" name="Footer Placeholder 3"/>
          <p:cNvSpPr>
            <a:spLocks noGrp="1"/>
          </p:cNvSpPr>
          <p:nvPr>
            <p:ph type="ftr" sz="quarter" idx="11"/>
          </p:nvPr>
        </p:nvSpPr>
        <p:spPr/>
        <p:txBody>
          <a:bodyPr/>
          <a:lstStyle/>
          <a:p>
            <a:pPr rtl="0"/>
            <a:r>
              <a:rPr lang="ro-RO" noProof="0"/>
              <a:t>Adăugați un subsol</a:t>
            </a:r>
            <a:endParaRPr lang="ro-RO" noProof="0" dirty="0"/>
          </a:p>
        </p:txBody>
      </p:sp>
      <p:sp>
        <p:nvSpPr>
          <p:cNvPr id="5" name="Slide Number Placeholder 4"/>
          <p:cNvSpPr>
            <a:spLocks noGrp="1"/>
          </p:cNvSpPr>
          <p:nvPr>
            <p:ph type="sldNum" sz="quarter" idx="12"/>
          </p:nvPr>
        </p:nvSpPr>
        <p:spPr/>
        <p:txBody>
          <a:bodyPr/>
          <a:lstStyle/>
          <a:p>
            <a:pPr rtl="0"/>
            <a:fld id="{2A013F82-EE5E-44EE-A61D-E31C6657F26F}" type="slidenum">
              <a:rPr lang="ro-RO" noProof="0" smtClean="0"/>
              <a:t>‹#›</a:t>
            </a:fld>
            <a:endParaRPr lang="ro-RO" noProof="0" dirty="0"/>
          </a:p>
        </p:txBody>
      </p:sp>
    </p:spTree>
    <p:extLst>
      <p:ext uri="{BB962C8B-B14F-4D97-AF65-F5344CB8AC3E}">
        <p14:creationId xmlns:p14="http://schemas.microsoft.com/office/powerpoint/2010/main" val="640942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2" name="Date Placeholder 1"/>
          <p:cNvSpPr>
            <a:spLocks noGrp="1"/>
          </p:cNvSpPr>
          <p:nvPr>
            <p:ph type="dt" sz="half" idx="10"/>
          </p:nvPr>
        </p:nvSpPr>
        <p:spPr/>
        <p:txBody>
          <a:bodyPr/>
          <a:lstStyle/>
          <a:p>
            <a:pPr rtl="0"/>
            <a:fld id="{9459FB32-9963-45B0-BAEC-2400FCFAD339}" type="datetime1">
              <a:rPr lang="ro-RO" noProof="0" smtClean="0"/>
              <a:t>07.04.2024</a:t>
            </a:fld>
            <a:endParaRPr lang="ro-RO" noProof="0" dirty="0"/>
          </a:p>
        </p:txBody>
      </p:sp>
      <p:sp>
        <p:nvSpPr>
          <p:cNvPr id="3" name="Footer Placeholder 2"/>
          <p:cNvSpPr>
            <a:spLocks noGrp="1"/>
          </p:cNvSpPr>
          <p:nvPr>
            <p:ph type="ftr" sz="quarter" idx="11"/>
          </p:nvPr>
        </p:nvSpPr>
        <p:spPr/>
        <p:txBody>
          <a:bodyPr/>
          <a:lstStyle/>
          <a:p>
            <a:pPr rtl="0"/>
            <a:r>
              <a:rPr lang="ro-RO" noProof="0"/>
              <a:t>Adăugați un subsol</a:t>
            </a:r>
            <a:endParaRPr lang="ro-RO" noProof="0" dirty="0"/>
          </a:p>
        </p:txBody>
      </p:sp>
      <p:sp>
        <p:nvSpPr>
          <p:cNvPr id="4" name="Slide Number Placeholder 3"/>
          <p:cNvSpPr>
            <a:spLocks noGrp="1"/>
          </p:cNvSpPr>
          <p:nvPr>
            <p:ph type="sldNum" sz="quarter" idx="12"/>
          </p:nvPr>
        </p:nvSpPr>
        <p:spPr/>
        <p:txBody>
          <a:bodyPr/>
          <a:lstStyle/>
          <a:p>
            <a:pPr rtl="0"/>
            <a:fld id="{2A013F82-EE5E-44EE-A61D-E31C6657F26F}" type="slidenum">
              <a:rPr lang="ro-RO" noProof="0" smtClean="0"/>
              <a:t>‹#›</a:t>
            </a:fld>
            <a:endParaRPr lang="ro-RO" noProof="0" dirty="0"/>
          </a:p>
        </p:txBody>
      </p:sp>
      <p:pic>
        <p:nvPicPr>
          <p:cNvPr id="6" name="Imagine 5" descr="Val oceanic mare (semitransparent)" title="Val oceanic">
            <a:extLst>
              <a:ext uri="{FF2B5EF4-FFF2-40B4-BE49-F238E27FC236}">
                <a16:creationId xmlns:a16="http://schemas.microsoft.com/office/drawing/2014/main" id="{5A653B73-7B1A-4116-9A2F-C4E7F4C022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56"/>
            <a:ext cx="12188824" cy="6857887"/>
          </a:xfrm>
          <a:prstGeom prst="rect">
            <a:avLst/>
          </a:prstGeom>
        </p:spPr>
      </p:pic>
    </p:spTree>
    <p:extLst>
      <p:ext uri="{BB962C8B-B14F-4D97-AF65-F5344CB8AC3E}">
        <p14:creationId xmlns:p14="http://schemas.microsoft.com/office/powerpoint/2010/main" val="1958295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2" name="Title 1"/>
          <p:cNvSpPr>
            <a:spLocks noGrp="1"/>
          </p:cNvSpPr>
          <p:nvPr>
            <p:ph type="title"/>
          </p:nvPr>
        </p:nvSpPr>
        <p:spPr>
          <a:xfrm>
            <a:off x="913537" y="609600"/>
            <a:ext cx="3934663" cy="2023252"/>
          </a:xfrm>
        </p:spPr>
        <p:txBody>
          <a:bodyPr anchor="b"/>
          <a:lstStyle>
            <a:lvl1pPr algn="ctr">
              <a:defRPr sz="3199"/>
            </a:lvl1pPr>
          </a:lstStyle>
          <a:p>
            <a:r>
              <a:rPr lang="ro-RO"/>
              <a:t>Faceți clic pentru a edita stilul de titlu coordonator</a:t>
            </a:r>
            <a:endParaRPr lang="en-US" dirty="0"/>
          </a:p>
        </p:txBody>
      </p:sp>
      <p:sp>
        <p:nvSpPr>
          <p:cNvPr id="10" name="Content Placeholder 2"/>
          <p:cNvSpPr>
            <a:spLocks noGrp="1"/>
          </p:cNvSpPr>
          <p:nvPr>
            <p:ph sz="quarter" idx="13"/>
          </p:nvPr>
        </p:nvSpPr>
        <p:spPr>
          <a:xfrm>
            <a:off x="5076740" y="609601"/>
            <a:ext cx="6198548" cy="5181599"/>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Text Placeholder 3"/>
          <p:cNvSpPr>
            <a:spLocks noGrp="1"/>
          </p:cNvSpPr>
          <p:nvPr>
            <p:ph type="body" sz="half" idx="2"/>
          </p:nvPr>
        </p:nvSpPr>
        <p:spPr>
          <a:xfrm>
            <a:off x="913537" y="2632852"/>
            <a:ext cx="3934664" cy="3158348"/>
          </a:xfrm>
        </p:spPr>
        <p:txBody>
          <a:bodyPr/>
          <a:lstStyle>
            <a:lvl1pPr marL="0" indent="0" algn="ctr">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0F18AEEA-AB82-4FF2-A85A-A75766C073F7}" type="datetime1">
              <a:rPr lang="ro-RO" smtClean="0"/>
              <a:pPr/>
              <a:t>07.04.2024</a:t>
            </a:fld>
            <a:endParaRPr lang="ro-RO" dirty="0"/>
          </a:p>
        </p:txBody>
      </p:sp>
      <p:sp>
        <p:nvSpPr>
          <p:cNvPr id="6" name="Footer Placeholder 5"/>
          <p:cNvSpPr>
            <a:spLocks noGrp="1"/>
          </p:cNvSpPr>
          <p:nvPr>
            <p:ph type="ftr" sz="quarter" idx="11"/>
          </p:nvPr>
        </p:nvSpPr>
        <p:spPr/>
        <p:txBody>
          <a:bodyPr/>
          <a:lstStyle/>
          <a:p>
            <a:r>
              <a:rPr lang="ro-RO"/>
              <a:t>Adăugați un subsol</a:t>
            </a:r>
            <a:endParaRPr lang="ro-RO" dirty="0"/>
          </a:p>
        </p:txBody>
      </p:sp>
      <p:sp>
        <p:nvSpPr>
          <p:cNvPr id="7" name="Slide Number Placeholder 6"/>
          <p:cNvSpPr>
            <a:spLocks noGrp="1"/>
          </p:cNvSpPr>
          <p:nvPr>
            <p:ph type="sldNum" sz="quarter" idx="12"/>
          </p:nvPr>
        </p:nvSpPr>
        <p:spPr/>
        <p:txBody>
          <a:bodyPr/>
          <a:lstStyle/>
          <a:p>
            <a:fld id="{2A013F82-EE5E-44EE-A61D-E31C6657F26F}" type="slidenum">
              <a:rPr lang="ro-RO" smtClean="0"/>
              <a:pPr/>
              <a:t>‹#›</a:t>
            </a:fld>
            <a:endParaRPr lang="ro-RO" dirty="0"/>
          </a:p>
        </p:txBody>
      </p:sp>
    </p:spTree>
    <p:extLst>
      <p:ext uri="{BB962C8B-B14F-4D97-AF65-F5344CB8AC3E}">
        <p14:creationId xmlns:p14="http://schemas.microsoft.com/office/powerpoint/2010/main" val="388476287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2" name="Title 1"/>
          <p:cNvSpPr>
            <a:spLocks noGrp="1"/>
          </p:cNvSpPr>
          <p:nvPr>
            <p:ph type="title"/>
          </p:nvPr>
        </p:nvSpPr>
        <p:spPr>
          <a:xfrm>
            <a:off x="913537" y="609600"/>
            <a:ext cx="5933423" cy="2023254"/>
          </a:xfrm>
        </p:spPr>
        <p:txBody>
          <a:bodyPr anchor="b"/>
          <a:lstStyle>
            <a:lvl1pPr algn="ctr">
              <a:defRPr sz="3199"/>
            </a:lvl1pPr>
          </a:lstStyle>
          <a:p>
            <a:r>
              <a:rPr lang="ro-RO"/>
              <a:t>Faceți clic pentru a edita stilul de titlu coordonator</a:t>
            </a:r>
            <a:endParaRPr lang="en-US" dirty="0"/>
          </a:p>
        </p:txBody>
      </p:sp>
      <p:sp>
        <p:nvSpPr>
          <p:cNvPr id="3" name="Picture Placeholder 2"/>
          <p:cNvSpPr>
            <a:spLocks noGrp="1" noChangeAspect="1"/>
          </p:cNvSpPr>
          <p:nvPr>
            <p:ph type="pic" idx="1"/>
          </p:nvPr>
        </p:nvSpPr>
        <p:spPr>
          <a:xfrm>
            <a:off x="7422870" y="609601"/>
            <a:ext cx="3254510"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ro-RO"/>
              <a:t>Faceți clic pe pictogramă pentru a adăuga o imagine</a:t>
            </a:r>
            <a:endParaRPr lang="en-US" dirty="0"/>
          </a:p>
        </p:txBody>
      </p:sp>
      <p:sp>
        <p:nvSpPr>
          <p:cNvPr id="4" name="Text Placeholder 3"/>
          <p:cNvSpPr>
            <a:spLocks noGrp="1"/>
          </p:cNvSpPr>
          <p:nvPr>
            <p:ph type="body" sz="half" idx="2"/>
          </p:nvPr>
        </p:nvSpPr>
        <p:spPr>
          <a:xfrm>
            <a:off x="913557" y="2632853"/>
            <a:ext cx="5933403" cy="3158347"/>
          </a:xfrm>
        </p:spPr>
        <p:txBody>
          <a:bodyPr/>
          <a:lstStyle>
            <a:lvl1pPr marL="0" indent="0" algn="ctr">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pPr rtl="0"/>
            <a:fld id="{EAFFD5DC-33BD-4071-8BBF-BB59E84A9272}" type="datetime1">
              <a:rPr lang="ro-RO" noProof="0" smtClean="0"/>
              <a:t>07.04.2024</a:t>
            </a:fld>
            <a:endParaRPr lang="ro-RO" noProof="0" dirty="0"/>
          </a:p>
        </p:txBody>
      </p:sp>
      <p:sp>
        <p:nvSpPr>
          <p:cNvPr id="6" name="Footer Placeholder 5"/>
          <p:cNvSpPr>
            <a:spLocks noGrp="1"/>
          </p:cNvSpPr>
          <p:nvPr>
            <p:ph type="ftr" sz="quarter" idx="11"/>
          </p:nvPr>
        </p:nvSpPr>
        <p:spPr/>
        <p:txBody>
          <a:bodyPr/>
          <a:lstStyle/>
          <a:p>
            <a:pPr rtl="0"/>
            <a:r>
              <a:rPr lang="ro-RO" noProof="0"/>
              <a:t>Adăugați un subsol</a:t>
            </a:r>
            <a:endParaRPr lang="ro-RO" noProof="0" dirty="0"/>
          </a:p>
        </p:txBody>
      </p:sp>
      <p:sp>
        <p:nvSpPr>
          <p:cNvPr id="7" name="Slide Number Placeholder 6"/>
          <p:cNvSpPr>
            <a:spLocks noGrp="1"/>
          </p:cNvSpPr>
          <p:nvPr>
            <p:ph type="sldNum" sz="quarter" idx="12"/>
          </p:nvPr>
        </p:nvSpPr>
        <p:spPr/>
        <p:txBody>
          <a:bodyPr/>
          <a:lstStyle/>
          <a:p>
            <a:pPr rtl="0"/>
            <a:fld id="{2A013F82-EE5E-44EE-A61D-E31C6657F26F}" type="slidenum">
              <a:rPr lang="ro-RO" noProof="0" smtClean="0"/>
              <a:pPr rtl="0"/>
              <a:t>‹#›</a:t>
            </a:fld>
            <a:endParaRPr lang="ro-RO" noProof="0" dirty="0"/>
          </a:p>
        </p:txBody>
      </p:sp>
    </p:spTree>
    <p:extLst>
      <p:ext uri="{BB962C8B-B14F-4D97-AF65-F5344CB8AC3E}">
        <p14:creationId xmlns:p14="http://schemas.microsoft.com/office/powerpoint/2010/main" val="627849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88828"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537" y="618518"/>
            <a:ext cx="10361752" cy="1596177"/>
          </a:xfrm>
          <a:prstGeom prst="rect">
            <a:avLst/>
          </a:prstGeom>
        </p:spPr>
        <p:txBody>
          <a:bodyPr vert="horz" lIns="91440" tIns="45720" rIns="91440" bIns="45720" rtlCol="0" anchor="ctr">
            <a:normAutofit/>
          </a:bodyPr>
          <a:lstStyle/>
          <a:p>
            <a:r>
              <a:rPr lang="ro-RO"/>
              <a:t>Faceți clic pentru a edita stilul de titlu coordonator</a:t>
            </a:r>
            <a:endParaRPr lang="en-US" dirty="0"/>
          </a:p>
        </p:txBody>
      </p:sp>
      <p:sp>
        <p:nvSpPr>
          <p:cNvPr id="3" name="Text Placeholder 2"/>
          <p:cNvSpPr>
            <a:spLocks noGrp="1"/>
          </p:cNvSpPr>
          <p:nvPr>
            <p:ph type="body" idx="1"/>
          </p:nvPr>
        </p:nvSpPr>
        <p:spPr>
          <a:xfrm>
            <a:off x="913537" y="2367094"/>
            <a:ext cx="10361753" cy="3424107"/>
          </a:xfrm>
          <a:prstGeom prst="rect">
            <a:avLst/>
          </a:prstGeom>
        </p:spPr>
        <p:txBody>
          <a:bodyPr vert="horz" lIns="91440" tIns="45720" rIns="91440" bIns="45720" rtlCol="0">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2"/>
          </p:nvPr>
        </p:nvSpPr>
        <p:spPr>
          <a:xfrm>
            <a:off x="7676737" y="5883276"/>
            <a:ext cx="2742486" cy="365125"/>
          </a:xfrm>
          <a:prstGeom prst="rect">
            <a:avLst/>
          </a:prstGeom>
        </p:spPr>
        <p:txBody>
          <a:bodyPr vert="horz" lIns="91440" tIns="45720" rIns="91440" bIns="45720" rtlCol="0" anchor="ctr"/>
          <a:lstStyle>
            <a:lvl1pPr algn="r">
              <a:defRPr sz="1000">
                <a:solidFill>
                  <a:schemeClr val="tx1"/>
                </a:solidFill>
              </a:defRPr>
            </a:lvl1pPr>
          </a:lstStyle>
          <a:p>
            <a:fld id="{0F18AEEA-AB82-4FF2-A85A-A75766C073F7}" type="datetime1">
              <a:rPr lang="ro-RO" smtClean="0"/>
              <a:pPr/>
              <a:t>07.04.2024</a:t>
            </a:fld>
            <a:endParaRPr lang="ro-RO" dirty="0"/>
          </a:p>
        </p:txBody>
      </p:sp>
      <p:sp>
        <p:nvSpPr>
          <p:cNvPr id="5" name="Footer Placeholder 4"/>
          <p:cNvSpPr>
            <a:spLocks noGrp="1"/>
          </p:cNvSpPr>
          <p:nvPr>
            <p:ph type="ftr" sz="quarter" idx="3"/>
          </p:nvPr>
        </p:nvSpPr>
        <p:spPr>
          <a:xfrm>
            <a:off x="913537" y="5883276"/>
            <a:ext cx="6671149" cy="365125"/>
          </a:xfrm>
          <a:prstGeom prst="rect">
            <a:avLst/>
          </a:prstGeom>
        </p:spPr>
        <p:txBody>
          <a:bodyPr vert="horz" lIns="91440" tIns="45720" rIns="91440" bIns="45720" rtlCol="0" anchor="ctr"/>
          <a:lstStyle>
            <a:lvl1pPr algn="l">
              <a:defRPr sz="1000">
                <a:solidFill>
                  <a:schemeClr val="tx1"/>
                </a:solidFill>
              </a:defRPr>
            </a:lvl1pPr>
          </a:lstStyle>
          <a:p>
            <a:r>
              <a:rPr lang="ro-RO"/>
              <a:t>Adăugați un subsol</a:t>
            </a:r>
            <a:endParaRPr lang="ro-RO" dirty="0"/>
          </a:p>
        </p:txBody>
      </p:sp>
      <p:sp>
        <p:nvSpPr>
          <p:cNvPr id="6" name="Slide Number Placeholder 5"/>
          <p:cNvSpPr>
            <a:spLocks noGrp="1"/>
          </p:cNvSpPr>
          <p:nvPr>
            <p:ph type="sldNum" sz="quarter" idx="4"/>
          </p:nvPr>
        </p:nvSpPr>
        <p:spPr>
          <a:xfrm>
            <a:off x="10511273" y="5883276"/>
            <a:ext cx="764016" cy="365125"/>
          </a:xfrm>
          <a:prstGeom prst="rect">
            <a:avLst/>
          </a:prstGeom>
        </p:spPr>
        <p:txBody>
          <a:bodyPr vert="horz" lIns="91440" tIns="45720" rIns="91440" bIns="45720" rtlCol="0" anchor="ctr"/>
          <a:lstStyle>
            <a:lvl1pPr algn="r">
              <a:defRPr sz="1000">
                <a:solidFill>
                  <a:schemeClr val="tx1"/>
                </a:solidFill>
              </a:defRPr>
            </a:lvl1pPr>
          </a:lstStyle>
          <a:p>
            <a:fld id="{2A013F82-EE5E-44EE-A61D-E31C6657F26F}" type="slidenum">
              <a:rPr lang="ro-RO" smtClean="0"/>
              <a:pPr/>
              <a:t>‹#›</a:t>
            </a:fld>
            <a:endParaRPr lang="ro-RO" dirty="0"/>
          </a:p>
        </p:txBody>
      </p:sp>
    </p:spTree>
    <p:extLst>
      <p:ext uri="{BB962C8B-B14F-4D97-AF65-F5344CB8AC3E}">
        <p14:creationId xmlns:p14="http://schemas.microsoft.com/office/powerpoint/2010/main" val="861959266"/>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914126" rtl="0" eaLnBrk="1" latinLnBrk="0" hangingPunct="1">
        <a:lnSpc>
          <a:spcPct val="90000"/>
        </a:lnSpc>
        <a:spcBef>
          <a:spcPct val="0"/>
        </a:spcBef>
        <a:buNone/>
        <a:defRPr sz="3599" kern="1200" cap="all" baseline="0">
          <a:solidFill>
            <a:schemeClr val="tx1"/>
          </a:solidFill>
          <a:effectLst/>
          <a:latin typeface="+mj-lt"/>
          <a:ea typeface="+mj-ea"/>
          <a:cs typeface="+mj-cs"/>
        </a:defRPr>
      </a:lvl1pPr>
    </p:titleStyle>
    <p:bodyStyle>
      <a:lvl1pPr marL="228531" indent="-228531" algn="l" defTabSz="914126" rtl="0" eaLnBrk="1" latinLnBrk="0" hangingPunct="1">
        <a:lnSpc>
          <a:spcPct val="120000"/>
        </a:lnSpc>
        <a:spcBef>
          <a:spcPts val="1000"/>
        </a:spcBef>
        <a:buClr>
          <a:schemeClr val="tx1"/>
        </a:buClr>
        <a:buFont typeface="Arial" panose="020B0604020202020204" pitchFamily="34" charset="0"/>
        <a:buChar char="•"/>
        <a:defRPr sz="1999" kern="1200" cap="all" baseline="0">
          <a:solidFill>
            <a:schemeClr val="tx1"/>
          </a:solidFill>
          <a:effectLst/>
          <a:latin typeface="+mn-lt"/>
          <a:ea typeface="+mn-ea"/>
          <a:cs typeface="+mn-cs"/>
        </a:defRPr>
      </a:lvl1pPr>
      <a:lvl2pPr marL="685594" indent="-228531" algn="l" defTabSz="914126" rtl="0" eaLnBrk="1" latinLnBrk="0" hangingPunct="1">
        <a:lnSpc>
          <a:spcPct val="120000"/>
        </a:lnSpc>
        <a:spcBef>
          <a:spcPts val="500"/>
        </a:spcBef>
        <a:buClr>
          <a:schemeClr val="tx1"/>
        </a:buClr>
        <a:buFont typeface="Arial" panose="020B0604020202020204" pitchFamily="34" charset="0"/>
        <a:buChar char="•"/>
        <a:defRPr sz="1799" kern="1200" cap="all" baseline="0">
          <a:solidFill>
            <a:schemeClr val="tx1"/>
          </a:solidFill>
          <a:effectLst/>
          <a:latin typeface="+mn-lt"/>
          <a:ea typeface="+mn-ea"/>
          <a:cs typeface="+mn-cs"/>
        </a:defRPr>
      </a:lvl2pPr>
      <a:lvl3pPr marL="1142657" indent="-228531" algn="l" defTabSz="914126"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599720" indent="-228531" algn="l" defTabSz="914126"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6783" indent="-228531" algn="l" defTabSz="914126"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3846" indent="-228531" algn="l" defTabSz="914126"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0908" indent="-228531" algn="l" defTabSz="914126"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7971" indent="-228531" algn="l" defTabSz="914126"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5034" indent="-228531" algn="l" defTabSz="914126"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3.jp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hyperlink" Target="http://www.ase.ro/" TargetMode="Externa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7.jp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8.emf"/><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30.emf"/><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32.emf"/><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http://portal.doctorat.ase.ro/"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hyperlink" Target="https://doctorat.ase.ro/activitati/ghid-utilizare-portal/" TargetMode="Externa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hyperlink" Target="https://biblioteca.ase.ro/" TargetMode="External"/><Relationship Id="rId5" Type="http://schemas.openxmlformats.org/officeDocument/2006/relationships/hyperlink" Target="http://social.ase.ro/contact" TargetMode="Externa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emf"/><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38.png"/><Relationship Id="rId4" Type="http://schemas.openxmlformats.org/officeDocument/2006/relationships/image" Target="../media/image37.emf"/></Relationships>
</file>

<file path=ppt/slides/_rels/slide31.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4.png"/><Relationship Id="rId18" Type="http://schemas.openxmlformats.org/officeDocument/2006/relationships/hyperlink" Target="mailto:raluca.ladaru@eam.ase.ro" TargetMode="External"/><Relationship Id="rId3" Type="http://schemas.openxmlformats.org/officeDocument/2006/relationships/image" Target="../media/image9.png"/><Relationship Id="rId7" Type="http://schemas.openxmlformats.org/officeDocument/2006/relationships/hyperlink" Target="https://pixabay.com/illustrations/facebook-logo-social-network-770688/" TargetMode="External"/><Relationship Id="rId12" Type="http://schemas.openxmlformats.org/officeDocument/2006/relationships/image" Target="../media/image43.png"/><Relationship Id="rId17" Type="http://schemas.openxmlformats.org/officeDocument/2006/relationships/image" Target="../media/image45.png"/><Relationship Id="rId2" Type="http://schemas.openxmlformats.org/officeDocument/2006/relationships/notesSlide" Target="../notesSlides/notesSlide31.xml"/><Relationship Id="rId16" Type="http://schemas.openxmlformats.org/officeDocument/2006/relationships/hyperlink" Target="https://www.tiktok.com/@eamase" TargetMode="External"/><Relationship Id="rId20"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42.png"/><Relationship Id="rId5" Type="http://schemas.openxmlformats.org/officeDocument/2006/relationships/hyperlink" Target="https://doctorat.ase.ro/programe/economie/economie-ii/" TargetMode="External"/><Relationship Id="rId15" Type="http://schemas.openxmlformats.org/officeDocument/2006/relationships/hyperlink" Target="https://www.instagram.com/eam.ase/" TargetMode="External"/><Relationship Id="rId10" Type="http://schemas.openxmlformats.org/officeDocument/2006/relationships/image" Target="../media/image41.png"/><Relationship Id="rId19" Type="http://schemas.openxmlformats.org/officeDocument/2006/relationships/image" Target="../media/image46.png"/><Relationship Id="rId4" Type="http://schemas.openxmlformats.org/officeDocument/2006/relationships/image" Target="../media/image10.png"/><Relationship Id="rId9" Type="http://schemas.openxmlformats.org/officeDocument/2006/relationships/hyperlink" Target="https://en.wikipedia.org/wiki/File:Instagram_logo_2016.svg" TargetMode="External"/><Relationship Id="rId14" Type="http://schemas.openxmlformats.org/officeDocument/2006/relationships/hyperlink" Target="https://www.facebook.com/feam.as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u 2"/>
          <p:cNvSpPr>
            <a:spLocks noGrp="1"/>
          </p:cNvSpPr>
          <p:nvPr>
            <p:ph type="title"/>
          </p:nvPr>
        </p:nvSpPr>
        <p:spPr>
          <a:xfrm>
            <a:off x="31069" y="1752600"/>
            <a:ext cx="12266612" cy="2286000"/>
          </a:xfrm>
        </p:spPr>
        <p:txBody>
          <a:bodyPr rtlCol="0" anchor="b">
            <a:noAutofit/>
          </a:bodyPr>
          <a:lstStyle/>
          <a:p>
            <a:pPr>
              <a:spcBef>
                <a:spcPts val="600"/>
              </a:spcBef>
              <a:spcAft>
                <a:spcPts val="600"/>
              </a:spcAft>
            </a:pPr>
            <a:r>
              <a:rPr lang="en-US" sz="2800" b="1" dirty="0">
                <a:effectLst>
                  <a:glow rad="63500">
                    <a:schemeClr val="accent1">
                      <a:satMod val="175000"/>
                      <a:alpha val="40000"/>
                    </a:schemeClr>
                  </a:glow>
                </a:effectLst>
                <a:latin typeface="+mn-lt"/>
                <a:cs typeface="Arial" panose="020B0604020202020204" pitchFamily="34" charset="0"/>
              </a:rPr>
              <a:t>ACADEMIA DE STUDII ECONOMICE DIN BUCUREȘTI </a:t>
            </a:r>
            <a:br>
              <a:rPr lang="en-US" sz="2800" b="1" dirty="0">
                <a:effectLst>
                  <a:glow rad="63500">
                    <a:schemeClr val="accent1">
                      <a:satMod val="175000"/>
                      <a:alpha val="40000"/>
                    </a:schemeClr>
                  </a:glow>
                </a:effectLst>
                <a:latin typeface="+mn-lt"/>
                <a:cs typeface="Arial" panose="020B0604020202020204" pitchFamily="34" charset="0"/>
              </a:rPr>
            </a:br>
            <a:r>
              <a:rPr lang="en-US" sz="2800" b="1" dirty="0">
                <a:effectLst>
                  <a:glow rad="63500">
                    <a:schemeClr val="accent1">
                      <a:satMod val="175000"/>
                      <a:alpha val="40000"/>
                    </a:schemeClr>
                  </a:glow>
                </a:effectLst>
                <a:latin typeface="+mn-lt"/>
                <a:cs typeface="Arial" panose="020B0604020202020204" pitchFamily="34" charset="0"/>
              </a:rPr>
              <a:t/>
            </a:r>
            <a:br>
              <a:rPr lang="en-US" sz="2800" b="1" dirty="0">
                <a:effectLst>
                  <a:glow rad="63500">
                    <a:schemeClr val="accent1">
                      <a:satMod val="175000"/>
                      <a:alpha val="40000"/>
                    </a:schemeClr>
                  </a:glow>
                </a:effectLst>
                <a:latin typeface="+mn-lt"/>
                <a:cs typeface="Arial" panose="020B0604020202020204" pitchFamily="34" charset="0"/>
              </a:rPr>
            </a:br>
            <a:r>
              <a:rPr lang="ro-RO" sz="2800" b="1" dirty="0">
                <a:effectLst>
                  <a:glow rad="63500">
                    <a:schemeClr val="accent1">
                      <a:satMod val="175000"/>
                      <a:alpha val="40000"/>
                    </a:schemeClr>
                  </a:glow>
                </a:effectLst>
                <a:latin typeface="+mn-lt"/>
                <a:cs typeface="Arial" panose="020B0604020202020204" pitchFamily="34" charset="0"/>
              </a:rPr>
              <a:t>FAC</a:t>
            </a:r>
            <a:r>
              <a:rPr lang="en-US" sz="2800" b="1" dirty="0">
                <a:effectLst>
                  <a:glow rad="63500">
                    <a:schemeClr val="accent1">
                      <a:satMod val="175000"/>
                      <a:alpha val="40000"/>
                    </a:schemeClr>
                  </a:glow>
                </a:effectLst>
                <a:latin typeface="+mn-lt"/>
                <a:cs typeface="Arial" panose="020B0604020202020204" pitchFamily="34" charset="0"/>
              </a:rPr>
              <a:t>u</a:t>
            </a:r>
            <a:r>
              <a:rPr lang="ro-RO" sz="2800" b="1" dirty="0">
                <a:effectLst>
                  <a:glow rad="63500">
                    <a:schemeClr val="accent1">
                      <a:satMod val="175000"/>
                      <a:alpha val="40000"/>
                    </a:schemeClr>
                  </a:glow>
                </a:effectLst>
                <a:latin typeface="+mn-lt"/>
                <a:cs typeface="Arial" panose="020B0604020202020204" pitchFamily="34" charset="0"/>
              </a:rPr>
              <a:t>LTATEA</a:t>
            </a:r>
            <a:r>
              <a:rPr lang="en-US" sz="2800" b="1" dirty="0">
                <a:effectLst>
                  <a:glow rad="63500">
                    <a:schemeClr val="accent1">
                      <a:satMod val="175000"/>
                      <a:alpha val="40000"/>
                    </a:schemeClr>
                  </a:glow>
                </a:effectLst>
                <a:latin typeface="+mn-lt"/>
                <a:cs typeface="Arial" panose="020B0604020202020204" pitchFamily="34" charset="0"/>
              </a:rPr>
              <a:t> </a:t>
            </a:r>
            <a:r>
              <a:rPr lang="ro-RO" sz="2800" b="1" dirty="0">
                <a:effectLst>
                  <a:glow rad="63500">
                    <a:schemeClr val="accent1">
                      <a:satMod val="175000"/>
                      <a:alpha val="40000"/>
                    </a:schemeClr>
                  </a:glow>
                </a:effectLst>
                <a:latin typeface="+mn-lt"/>
                <a:cs typeface="Arial" panose="020B0604020202020204" pitchFamily="34" charset="0"/>
              </a:rPr>
              <a:t>DE ECONOMIE</a:t>
            </a:r>
            <a:r>
              <a:rPr lang="en-US" sz="2800" b="1" dirty="0">
                <a:effectLst>
                  <a:glow rad="63500">
                    <a:schemeClr val="accent1">
                      <a:satMod val="175000"/>
                      <a:alpha val="40000"/>
                    </a:schemeClr>
                  </a:glow>
                </a:effectLst>
                <a:latin typeface="+mn-lt"/>
                <a:cs typeface="Arial" panose="020B0604020202020204" pitchFamily="34" charset="0"/>
              </a:rPr>
              <a:t> </a:t>
            </a:r>
            <a:r>
              <a:rPr lang="ro-RO" sz="2800" b="1" dirty="0">
                <a:effectLst>
                  <a:glow rad="63500">
                    <a:schemeClr val="accent1">
                      <a:satMod val="175000"/>
                      <a:alpha val="40000"/>
                    </a:schemeClr>
                  </a:glow>
                </a:effectLst>
                <a:latin typeface="+mn-lt"/>
                <a:cs typeface="Arial" panose="020B0604020202020204" pitchFamily="34" charset="0"/>
              </a:rPr>
              <a:t>AGROALIMENTARĂ ŞI A MEDIULUI </a:t>
            </a:r>
            <a:br>
              <a:rPr lang="ro-RO" sz="2800" b="1" dirty="0">
                <a:effectLst>
                  <a:glow rad="63500">
                    <a:schemeClr val="accent1">
                      <a:satMod val="175000"/>
                      <a:alpha val="40000"/>
                    </a:schemeClr>
                  </a:glow>
                </a:effectLst>
                <a:latin typeface="+mn-lt"/>
                <a:cs typeface="Arial" panose="020B0604020202020204" pitchFamily="34" charset="0"/>
              </a:rPr>
            </a:br>
            <a:r>
              <a:rPr lang="ro-RO" sz="2800" b="1" dirty="0">
                <a:effectLst>
                  <a:glow rad="63500">
                    <a:schemeClr val="accent1">
                      <a:satMod val="175000"/>
                      <a:alpha val="40000"/>
                    </a:schemeClr>
                  </a:glow>
                </a:effectLst>
                <a:latin typeface="+mn-lt"/>
                <a:cs typeface="Arial" panose="020B0604020202020204" pitchFamily="34" charset="0"/>
              </a:rPr>
              <a:t/>
            </a:r>
            <a:br>
              <a:rPr lang="ro-RO" sz="2800" b="1" dirty="0">
                <a:effectLst>
                  <a:glow rad="63500">
                    <a:schemeClr val="accent1">
                      <a:satMod val="175000"/>
                      <a:alpha val="40000"/>
                    </a:schemeClr>
                  </a:glow>
                </a:effectLst>
                <a:latin typeface="+mn-lt"/>
                <a:cs typeface="Arial" panose="020B0604020202020204" pitchFamily="34" charset="0"/>
              </a:rPr>
            </a:br>
            <a:r>
              <a:rPr lang="ro-RO" sz="2800" b="1" dirty="0">
                <a:effectLst>
                  <a:glow rad="63500">
                    <a:schemeClr val="accent1">
                      <a:satMod val="175000"/>
                      <a:alpha val="40000"/>
                    </a:schemeClr>
                  </a:glow>
                </a:effectLst>
                <a:latin typeface="+mn-lt"/>
                <a:cs typeface="Arial" panose="020B0604020202020204" pitchFamily="34" charset="0"/>
              </a:rPr>
              <a:t>școala doctorală economie ii</a:t>
            </a:r>
            <a:r>
              <a:rPr lang="en-US" sz="2800" b="1" dirty="0">
                <a:effectLst>
                  <a:glow rad="63500">
                    <a:schemeClr val="accent1">
                      <a:satMod val="175000"/>
                      <a:alpha val="40000"/>
                    </a:schemeClr>
                  </a:glow>
                </a:effectLst>
                <a:latin typeface="+mn-lt"/>
                <a:cs typeface="Arial" panose="020B0604020202020204" pitchFamily="34" charset="0"/>
              </a:rPr>
              <a:t/>
            </a:r>
            <a:br>
              <a:rPr lang="en-US" sz="2800" b="1" dirty="0">
                <a:effectLst>
                  <a:glow rad="63500">
                    <a:schemeClr val="accent1">
                      <a:satMod val="175000"/>
                      <a:alpha val="40000"/>
                    </a:schemeClr>
                  </a:glow>
                </a:effectLst>
                <a:latin typeface="+mn-lt"/>
                <a:cs typeface="Arial" panose="020B0604020202020204" pitchFamily="34" charset="0"/>
              </a:rPr>
            </a:br>
            <a:r>
              <a:rPr lang="en-US" sz="2800" b="1" dirty="0">
                <a:effectLst>
                  <a:glow rad="63500">
                    <a:schemeClr val="accent1">
                      <a:satMod val="175000"/>
                      <a:alpha val="40000"/>
                    </a:schemeClr>
                  </a:glow>
                </a:effectLst>
                <a:latin typeface="+mn-lt"/>
                <a:cs typeface="Arial" panose="020B0604020202020204" pitchFamily="34" charset="0"/>
              </a:rPr>
              <a:t/>
            </a:r>
            <a:br>
              <a:rPr lang="en-US" sz="2800" b="1" dirty="0">
                <a:effectLst>
                  <a:glow rad="63500">
                    <a:schemeClr val="accent1">
                      <a:satMod val="175000"/>
                      <a:alpha val="40000"/>
                    </a:schemeClr>
                  </a:glow>
                </a:effectLst>
                <a:latin typeface="+mn-lt"/>
                <a:cs typeface="Arial" panose="020B0604020202020204" pitchFamily="34" charset="0"/>
              </a:rPr>
            </a:br>
            <a:endParaRPr lang="ro-RO" sz="2800" b="1" dirty="0">
              <a:effectLst>
                <a:glow rad="63500">
                  <a:schemeClr val="accent1">
                    <a:satMod val="175000"/>
                    <a:alpha val="40000"/>
                  </a:schemeClr>
                </a:glow>
              </a:effectLst>
              <a:latin typeface="+mn-lt"/>
              <a:cs typeface="Arial" panose="020B0604020202020204" pitchFamily="34" charset="0"/>
            </a:endParaRPr>
          </a:p>
        </p:txBody>
      </p:sp>
      <p:pic>
        <p:nvPicPr>
          <p:cNvPr id="15" name="Imagine 14" descr="O imagine care conține text, miniatură&#10;&#10;Descriere generată automat">
            <a:extLst>
              <a:ext uri="{FF2B5EF4-FFF2-40B4-BE49-F238E27FC236}">
                <a16:creationId xmlns:a16="http://schemas.microsoft.com/office/drawing/2014/main" id="{B9DA29AE-AB2A-4761-A20D-B9DDA2B01C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3354" y="393590"/>
            <a:ext cx="1788072" cy="736819"/>
          </a:xfrm>
          <a:prstGeom prst="rect">
            <a:avLst/>
          </a:prstGeom>
        </p:spPr>
      </p:pic>
      <p:pic>
        <p:nvPicPr>
          <p:cNvPr id="17" name="Imagine 16">
            <a:extLst>
              <a:ext uri="{FF2B5EF4-FFF2-40B4-BE49-F238E27FC236}">
                <a16:creationId xmlns:a16="http://schemas.microsoft.com/office/drawing/2014/main" id="{73E4A24B-AC8C-4CA5-9A67-2BC37CDA39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3541" y="233938"/>
            <a:ext cx="1408657" cy="1095622"/>
          </a:xfrm>
          <a:prstGeom prst="rect">
            <a:avLst/>
          </a:prstGeom>
        </p:spPr>
      </p:pic>
      <p:pic>
        <p:nvPicPr>
          <p:cNvPr id="2050" name="Picture 2" descr="Ar putea fi o imagine cu 8 persoane şi text care spune „FONDATN1913 ACADEMIA DE STUDII ECONOMICE DIN BUCUREȘTI ANI DE EXCELENȚĂ ACADEMICĂ”">
            <a:extLst>
              <a:ext uri="{FF2B5EF4-FFF2-40B4-BE49-F238E27FC236}">
                <a16:creationId xmlns:a16="http://schemas.microsoft.com/office/drawing/2014/main" id="{62E7E838-7EA9-41EE-AF10-5A2B2A818CE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99012" y="3581400"/>
            <a:ext cx="3161507" cy="3177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reptunghi 4">
            <a:extLst>
              <a:ext uri="{FF2B5EF4-FFF2-40B4-BE49-F238E27FC236}">
                <a16:creationId xmlns:a16="http://schemas.microsoft.com/office/drawing/2014/main" id="{38E11919-6615-4D27-B8FC-228A1580257A}"/>
              </a:ext>
            </a:extLst>
          </p:cNvPr>
          <p:cNvSpPr/>
          <p:nvPr/>
        </p:nvSpPr>
        <p:spPr>
          <a:xfrm>
            <a:off x="0" y="596901"/>
            <a:ext cx="12188825" cy="533398"/>
          </a:xfrm>
          <a:prstGeom prst="rect">
            <a:avLst/>
          </a:prstGeom>
          <a:solidFill>
            <a:srgbClr val="5B7F8B"/>
          </a:solidFill>
          <a:ln>
            <a:solidFill>
              <a:srgbClr val="5B7F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latin typeface="+mj-lt"/>
            </a:endParaRPr>
          </a:p>
        </p:txBody>
      </p:sp>
      <p:cxnSp>
        <p:nvCxnSpPr>
          <p:cNvPr id="6" name="Conector drept 5">
            <a:extLst>
              <a:ext uri="{FF2B5EF4-FFF2-40B4-BE49-F238E27FC236}">
                <a16:creationId xmlns:a16="http://schemas.microsoft.com/office/drawing/2014/main" id="{EED8DB6C-6729-414F-9D10-755D390EE2BE}"/>
              </a:ext>
            </a:extLst>
          </p:cNvPr>
          <p:cNvCxnSpPr>
            <a:cxnSpLocks/>
          </p:cNvCxnSpPr>
          <p:nvPr/>
        </p:nvCxnSpPr>
        <p:spPr>
          <a:xfrm>
            <a:off x="-1" y="533400"/>
            <a:ext cx="12188825" cy="0"/>
          </a:xfrm>
          <a:prstGeom prst="line">
            <a:avLst/>
          </a:prstGeom>
          <a:ln>
            <a:solidFill>
              <a:srgbClr val="5B7F8B"/>
            </a:solidFill>
          </a:ln>
        </p:spPr>
        <p:style>
          <a:lnRef idx="3">
            <a:schemeClr val="dk1"/>
          </a:lnRef>
          <a:fillRef idx="0">
            <a:schemeClr val="dk1"/>
          </a:fillRef>
          <a:effectRef idx="2">
            <a:schemeClr val="dk1"/>
          </a:effectRef>
          <a:fontRef idx="minor">
            <a:schemeClr val="tx1"/>
          </a:fontRef>
        </p:style>
      </p:cxnSp>
      <p:sp>
        <p:nvSpPr>
          <p:cNvPr id="10" name="Titlu 12">
            <a:extLst>
              <a:ext uri="{FF2B5EF4-FFF2-40B4-BE49-F238E27FC236}">
                <a16:creationId xmlns:a16="http://schemas.microsoft.com/office/drawing/2014/main" id="{C6BCE3B9-43F5-45F0-BFE8-1963D9FE5E02}"/>
              </a:ext>
            </a:extLst>
          </p:cNvPr>
          <p:cNvSpPr txBox="1">
            <a:spLocks/>
          </p:cNvSpPr>
          <p:nvPr/>
        </p:nvSpPr>
        <p:spPr>
          <a:xfrm>
            <a:off x="1217611" y="596901"/>
            <a:ext cx="9144001" cy="1219200"/>
          </a:xfrm>
          <a:prstGeom prst="rect">
            <a:avLst/>
          </a:prstGeom>
        </p:spPr>
        <p:txBody>
          <a:bodyPr rtlCol="0"/>
          <a:lstStyle>
            <a:lvl1pPr algn="l" defTabSz="914400" rtl="0" eaLnBrk="1" latinLnBrk="0" hangingPunct="1">
              <a:lnSpc>
                <a:spcPct val="90000"/>
              </a:lnSpc>
              <a:spcBef>
                <a:spcPct val="0"/>
              </a:spcBef>
              <a:buNone/>
              <a:defRPr sz="3600" kern="1200">
                <a:solidFill>
                  <a:schemeClr val="tx1"/>
                </a:solidFill>
                <a:latin typeface="Calibri" panose="020F0502020204030204" pitchFamily="34" charset="0"/>
                <a:ea typeface="+mj-ea"/>
                <a:cs typeface="+mj-cs"/>
              </a:defRPr>
            </a:lvl1pPr>
          </a:lstStyle>
          <a:p>
            <a:pPr algn="ctr"/>
            <a:r>
              <a:rPr lang="ro-RO" dirty="0">
                <a:solidFill>
                  <a:schemeClr val="bg1"/>
                </a:solidFill>
                <a:latin typeface="+mj-lt"/>
              </a:rPr>
              <a:t>Discipline studiate</a:t>
            </a:r>
            <a:r>
              <a:rPr lang="en-US" dirty="0">
                <a:solidFill>
                  <a:schemeClr val="bg1"/>
                </a:solidFill>
                <a:latin typeface="+mj-lt"/>
              </a:rPr>
              <a:t>: </a:t>
            </a:r>
            <a:r>
              <a:rPr lang="en-US" dirty="0" err="1">
                <a:solidFill>
                  <a:schemeClr val="bg1"/>
                </a:solidFill>
                <a:latin typeface="+mj-lt"/>
              </a:rPr>
              <a:t>Anul</a:t>
            </a:r>
            <a:r>
              <a:rPr lang="en-US" dirty="0">
                <a:solidFill>
                  <a:schemeClr val="bg1"/>
                </a:solidFill>
                <a:latin typeface="+mj-lt"/>
              </a:rPr>
              <a:t> I, </a:t>
            </a:r>
            <a:r>
              <a:rPr lang="en-US" dirty="0" err="1">
                <a:solidFill>
                  <a:schemeClr val="bg1"/>
                </a:solidFill>
                <a:latin typeface="+mj-lt"/>
              </a:rPr>
              <a:t>semestrul</a:t>
            </a:r>
            <a:r>
              <a:rPr lang="en-US" dirty="0">
                <a:solidFill>
                  <a:schemeClr val="bg1"/>
                </a:solidFill>
                <a:latin typeface="+mj-lt"/>
              </a:rPr>
              <a:t> I</a:t>
            </a:r>
            <a:endParaRPr lang="ro-RO" dirty="0">
              <a:solidFill>
                <a:schemeClr val="bg1"/>
              </a:solidFill>
              <a:latin typeface="+mj-lt"/>
            </a:endParaRPr>
          </a:p>
        </p:txBody>
      </p:sp>
      <p:pic>
        <p:nvPicPr>
          <p:cNvPr id="12" name="Imagine 11">
            <a:extLst>
              <a:ext uri="{FF2B5EF4-FFF2-40B4-BE49-F238E27FC236}">
                <a16:creationId xmlns:a16="http://schemas.microsoft.com/office/drawing/2014/main" id="{0AFC1A22-A2F9-45A8-A91D-2344070B4F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212" y="634998"/>
            <a:ext cx="636816" cy="495301"/>
          </a:xfrm>
          <a:prstGeom prst="rect">
            <a:avLst/>
          </a:prstGeom>
        </p:spPr>
      </p:pic>
      <p:pic>
        <p:nvPicPr>
          <p:cNvPr id="14" name="Imagine 13" descr="O imagine care conține text, miniatură&#10;&#10;Descriere generată automat">
            <a:extLst>
              <a:ext uri="{FF2B5EF4-FFF2-40B4-BE49-F238E27FC236}">
                <a16:creationId xmlns:a16="http://schemas.microsoft.com/office/drawing/2014/main" id="{F87BAB4E-451B-426B-B12F-912370BC36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4012" y="714893"/>
            <a:ext cx="896327" cy="335510"/>
          </a:xfrm>
          <a:prstGeom prst="rect">
            <a:avLst/>
          </a:prstGeom>
        </p:spPr>
      </p:pic>
      <p:sp>
        <p:nvSpPr>
          <p:cNvPr id="2" name="Dreptunghi 1">
            <a:extLst>
              <a:ext uri="{FF2B5EF4-FFF2-40B4-BE49-F238E27FC236}">
                <a16:creationId xmlns:a16="http://schemas.microsoft.com/office/drawing/2014/main" id="{D7184750-4ED3-417C-A620-A92551DD4087}"/>
              </a:ext>
            </a:extLst>
          </p:cNvPr>
          <p:cNvSpPr/>
          <p:nvPr/>
        </p:nvSpPr>
        <p:spPr>
          <a:xfrm>
            <a:off x="1857288" y="2514600"/>
            <a:ext cx="7864646" cy="2308324"/>
          </a:xfrm>
          <a:prstGeom prst="rect">
            <a:avLst/>
          </a:prstGeom>
        </p:spPr>
        <p:txBody>
          <a:bodyPr wrap="square">
            <a:spAutoFit/>
          </a:bodyPr>
          <a:lstStyle/>
          <a:p>
            <a:pPr marL="285750" indent="-285750" algn="ctr">
              <a:buFont typeface="Arial" panose="020B0604020202020204" pitchFamily="34" charset="0"/>
              <a:buChar char="•"/>
            </a:pPr>
            <a:r>
              <a:rPr lang="it-IT" dirty="0"/>
              <a:t>Aplicarea metodelor cantitative și calitative în cercetarea științifică </a:t>
            </a:r>
          </a:p>
          <a:p>
            <a:pPr marL="285750" indent="-285750" algn="ctr">
              <a:buFont typeface="Arial" panose="020B0604020202020204" pitchFamily="34" charset="0"/>
              <a:buChar char="•"/>
            </a:pPr>
            <a:endParaRPr lang="it-IT" dirty="0"/>
          </a:p>
          <a:p>
            <a:pPr marL="285750" indent="-285750" algn="ctr">
              <a:buFont typeface="Arial" panose="020B0604020202020204" pitchFamily="34" charset="0"/>
              <a:buChar char="•"/>
            </a:pPr>
            <a:r>
              <a:rPr lang="en-US" dirty="0" err="1"/>
              <a:t>Etică</a:t>
            </a:r>
            <a:r>
              <a:rPr lang="en-US" dirty="0"/>
              <a:t> </a:t>
            </a:r>
            <a:r>
              <a:rPr lang="en-US" dirty="0" err="1"/>
              <a:t>și</a:t>
            </a:r>
            <a:r>
              <a:rPr lang="en-US" dirty="0"/>
              <a:t> </a:t>
            </a:r>
            <a:r>
              <a:rPr lang="en-US" dirty="0" err="1"/>
              <a:t>integritate</a:t>
            </a:r>
            <a:r>
              <a:rPr lang="en-US" dirty="0"/>
              <a:t> </a:t>
            </a:r>
            <a:r>
              <a:rPr lang="en-US" dirty="0" err="1"/>
              <a:t>academică</a:t>
            </a:r>
            <a:endParaRPr lang="en-US" dirty="0"/>
          </a:p>
          <a:p>
            <a:pPr marL="285750" indent="-285750" algn="ctr">
              <a:buFont typeface="Arial" panose="020B0604020202020204" pitchFamily="34" charset="0"/>
              <a:buChar char="•"/>
            </a:pPr>
            <a:endParaRPr lang="it-IT" dirty="0"/>
          </a:p>
          <a:p>
            <a:pPr marL="285750" indent="-285750" algn="ctr">
              <a:buFont typeface="Arial" panose="020B0604020202020204" pitchFamily="34" charset="0"/>
              <a:buChar char="•"/>
            </a:pPr>
            <a:r>
              <a:rPr lang="ro-RO" dirty="0"/>
              <a:t>Creșterea performanței filierelor agroalimentare</a:t>
            </a:r>
          </a:p>
          <a:p>
            <a:pPr marL="285750" indent="-285750" algn="ctr">
              <a:buFont typeface="Arial" panose="020B0604020202020204" pitchFamily="34" charset="0"/>
              <a:buChar char="•"/>
            </a:pPr>
            <a:endParaRPr lang="ro-RO" dirty="0"/>
          </a:p>
          <a:p>
            <a:pPr marL="285750" indent="-285750" algn="ctr">
              <a:buFont typeface="Arial" panose="020B0604020202020204" pitchFamily="34" charset="0"/>
              <a:buChar char="•"/>
            </a:pPr>
            <a:endParaRPr lang="ro-RO" dirty="0"/>
          </a:p>
          <a:p>
            <a:pPr marL="285750" indent="-285750" algn="ctr">
              <a:buFont typeface="Arial" panose="020B0604020202020204" pitchFamily="34" charset="0"/>
              <a:buChar char="•"/>
            </a:pPr>
            <a:r>
              <a:rPr lang="ro-RO" dirty="0"/>
              <a:t>Strategii de dezvoltare durabilă a sectorului agroalimentar</a:t>
            </a:r>
          </a:p>
        </p:txBody>
      </p:sp>
    </p:spTree>
    <p:extLst>
      <p:ext uri="{BB962C8B-B14F-4D97-AF65-F5344CB8AC3E}">
        <p14:creationId xmlns:p14="http://schemas.microsoft.com/office/powerpoint/2010/main" val="1861207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ine 10">
            <a:extLst>
              <a:ext uri="{FF2B5EF4-FFF2-40B4-BE49-F238E27FC236}">
                <a16:creationId xmlns:a16="http://schemas.microsoft.com/office/drawing/2014/main" id="{C4616BC6-4C39-42CF-AFE9-4C9098AC31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412" y="228600"/>
            <a:ext cx="1061114" cy="825311"/>
          </a:xfrm>
          <a:prstGeom prst="rect">
            <a:avLst/>
          </a:prstGeom>
        </p:spPr>
      </p:pic>
      <p:pic>
        <p:nvPicPr>
          <p:cNvPr id="13" name="Imagine 12" descr="O imagine care conține text&#10;&#10;Descriere generată automat">
            <a:extLst>
              <a:ext uri="{FF2B5EF4-FFF2-40B4-BE49-F238E27FC236}">
                <a16:creationId xmlns:a16="http://schemas.microsoft.com/office/drawing/2014/main" id="{E005C64A-B941-4D26-B00F-56C5D75298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7811" y="401448"/>
            <a:ext cx="1371601" cy="5134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itlu 1">
            <a:extLst>
              <a:ext uri="{FF2B5EF4-FFF2-40B4-BE49-F238E27FC236}">
                <a16:creationId xmlns:a16="http://schemas.microsoft.com/office/drawing/2014/main" id="{DD8C6982-A563-4BE1-AD5C-3B402466A901}"/>
              </a:ext>
            </a:extLst>
          </p:cNvPr>
          <p:cNvSpPr txBox="1">
            <a:spLocks/>
          </p:cNvSpPr>
          <p:nvPr/>
        </p:nvSpPr>
        <p:spPr>
          <a:xfrm>
            <a:off x="150812" y="2209800"/>
            <a:ext cx="5334000" cy="2209800"/>
          </a:xfrm>
          <a:prstGeom prst="rect">
            <a:avLst/>
          </a:prstGeom>
        </p:spPr>
        <p:txBody>
          <a:bodyPr rtlCol="0" anchor="b">
            <a:normAutofit/>
          </a:bodyPr>
          <a:lstStyle>
            <a:lvl1pPr algn="l" defTabSz="914126" rtl="0" eaLnBrk="1" latinLnBrk="0" hangingPunct="1">
              <a:lnSpc>
                <a:spcPct val="90000"/>
              </a:lnSpc>
              <a:spcBef>
                <a:spcPct val="0"/>
              </a:spcBef>
              <a:buNone/>
              <a:defRPr sz="3599" kern="1200" cap="all" baseline="0">
                <a:solidFill>
                  <a:schemeClr val="tx1"/>
                </a:solidFill>
                <a:latin typeface="+mj-lt"/>
                <a:ea typeface="+mj-ea"/>
                <a:cs typeface="+mj-cs"/>
              </a:defRPr>
            </a:lvl1pPr>
          </a:lstStyle>
          <a:p>
            <a:pPr algn="ctr"/>
            <a:r>
              <a:rPr lang="en-US" sz="3200" dirty="0"/>
              <a:t>ADMITEREA LA STUDIILE</a:t>
            </a:r>
          </a:p>
          <a:p>
            <a:pPr algn="ctr"/>
            <a:r>
              <a:rPr lang="en-US" sz="3200" dirty="0"/>
              <a:t>UNIVERSITARE DE</a:t>
            </a:r>
          </a:p>
          <a:p>
            <a:pPr algn="ctr"/>
            <a:r>
              <a:rPr lang="en-US" sz="3200" dirty="0"/>
              <a:t>DOCTORAT</a:t>
            </a:r>
            <a:endParaRPr lang="ro-RO" sz="3200" dirty="0"/>
          </a:p>
        </p:txBody>
      </p:sp>
      <p:pic>
        <p:nvPicPr>
          <p:cNvPr id="2050" name="Picture 2" descr="Admitere la programele de Licență 2024! - Academia de Studii Economice  Bucuresti">
            <a:extLst>
              <a:ext uri="{FF2B5EF4-FFF2-40B4-BE49-F238E27FC236}">
                <a16:creationId xmlns:a16="http://schemas.microsoft.com/office/drawing/2014/main" id="{06CB52FD-2181-47D6-96C4-162AC65606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5812" y="447675"/>
            <a:ext cx="4619625" cy="633412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879009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334C858F-C389-4E57-922F-20A5BB0F0A19}"/>
              </a:ext>
            </a:extLst>
          </p:cNvPr>
          <p:cNvSpPr/>
          <p:nvPr/>
        </p:nvSpPr>
        <p:spPr>
          <a:xfrm>
            <a:off x="0" y="596901"/>
            <a:ext cx="12188825" cy="533398"/>
          </a:xfrm>
          <a:prstGeom prst="rect">
            <a:avLst/>
          </a:prstGeom>
          <a:solidFill>
            <a:srgbClr val="5B7F8B"/>
          </a:solidFill>
          <a:ln>
            <a:solidFill>
              <a:srgbClr val="5B7F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latin typeface="+mj-lt"/>
            </a:endParaRPr>
          </a:p>
        </p:txBody>
      </p:sp>
      <p:cxnSp>
        <p:nvCxnSpPr>
          <p:cNvPr id="3" name="Conector drept 2">
            <a:extLst>
              <a:ext uri="{FF2B5EF4-FFF2-40B4-BE49-F238E27FC236}">
                <a16:creationId xmlns:a16="http://schemas.microsoft.com/office/drawing/2014/main" id="{DA7A0512-F379-417D-B3D3-D6A6AF9466CB}"/>
              </a:ext>
            </a:extLst>
          </p:cNvPr>
          <p:cNvCxnSpPr>
            <a:cxnSpLocks/>
          </p:cNvCxnSpPr>
          <p:nvPr/>
        </p:nvCxnSpPr>
        <p:spPr>
          <a:xfrm>
            <a:off x="-1" y="533400"/>
            <a:ext cx="12188825" cy="0"/>
          </a:xfrm>
          <a:prstGeom prst="line">
            <a:avLst/>
          </a:prstGeom>
          <a:ln>
            <a:solidFill>
              <a:srgbClr val="5B7F8B"/>
            </a:solidFill>
          </a:ln>
        </p:spPr>
        <p:style>
          <a:lnRef idx="3">
            <a:schemeClr val="dk1"/>
          </a:lnRef>
          <a:fillRef idx="0">
            <a:schemeClr val="dk1"/>
          </a:fillRef>
          <a:effectRef idx="2">
            <a:schemeClr val="dk1"/>
          </a:effectRef>
          <a:fontRef idx="minor">
            <a:schemeClr val="tx1"/>
          </a:fontRef>
        </p:style>
      </p:cxnSp>
      <p:sp>
        <p:nvSpPr>
          <p:cNvPr id="8" name="Titlu 12">
            <a:extLst>
              <a:ext uri="{FF2B5EF4-FFF2-40B4-BE49-F238E27FC236}">
                <a16:creationId xmlns:a16="http://schemas.microsoft.com/office/drawing/2014/main" id="{51932E7F-7F32-4D24-9380-A46B8F922717}"/>
              </a:ext>
            </a:extLst>
          </p:cNvPr>
          <p:cNvSpPr txBox="1">
            <a:spLocks/>
          </p:cNvSpPr>
          <p:nvPr/>
        </p:nvSpPr>
        <p:spPr>
          <a:xfrm>
            <a:off x="1370012" y="612855"/>
            <a:ext cx="9432322" cy="1219200"/>
          </a:xfrm>
          <a:prstGeom prst="rect">
            <a:avLst/>
          </a:prstGeom>
        </p:spPr>
        <p:txBody>
          <a:bodyPr rtlCol="0"/>
          <a:lstStyle>
            <a:lvl1pPr algn="l" defTabSz="914400" rtl="0" eaLnBrk="1" latinLnBrk="0" hangingPunct="1">
              <a:lnSpc>
                <a:spcPct val="90000"/>
              </a:lnSpc>
              <a:spcBef>
                <a:spcPct val="0"/>
              </a:spcBef>
              <a:buNone/>
              <a:defRPr sz="3600" kern="1200">
                <a:solidFill>
                  <a:schemeClr val="tx1"/>
                </a:solidFill>
                <a:latin typeface="Calibri" panose="020F0502020204030204" pitchFamily="34" charset="0"/>
                <a:ea typeface="+mj-ea"/>
                <a:cs typeface="+mj-cs"/>
              </a:defRPr>
            </a:lvl1pPr>
          </a:lstStyle>
          <a:p>
            <a:r>
              <a:rPr lang="ro-RO" sz="2400" dirty="0">
                <a:solidFill>
                  <a:schemeClr val="bg1"/>
                </a:solidFill>
                <a:latin typeface="+mj-lt"/>
              </a:rPr>
              <a:t>Distribuirea locurilor cu finanțare de la bugetul de stat</a:t>
            </a:r>
            <a:r>
              <a:rPr lang="en-US" sz="2400" dirty="0">
                <a:solidFill>
                  <a:schemeClr val="bg1"/>
                </a:solidFill>
                <a:latin typeface="+mj-lt"/>
              </a:rPr>
              <a:t> </a:t>
            </a:r>
            <a:r>
              <a:rPr lang="ro-RO" sz="2400" dirty="0">
                <a:solidFill>
                  <a:schemeClr val="bg1"/>
                </a:solidFill>
                <a:latin typeface="+mj-lt"/>
              </a:rPr>
              <a:t>și a celor cu taxă</a:t>
            </a:r>
          </a:p>
        </p:txBody>
      </p:sp>
      <p:pic>
        <p:nvPicPr>
          <p:cNvPr id="18" name="Imagine 17">
            <a:extLst>
              <a:ext uri="{FF2B5EF4-FFF2-40B4-BE49-F238E27FC236}">
                <a16:creationId xmlns:a16="http://schemas.microsoft.com/office/drawing/2014/main" id="{94B953C8-03E0-4977-9E2E-25CABB25C4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612" y="596901"/>
            <a:ext cx="636816" cy="495301"/>
          </a:xfrm>
          <a:prstGeom prst="rect">
            <a:avLst/>
          </a:prstGeom>
        </p:spPr>
      </p:pic>
      <p:pic>
        <p:nvPicPr>
          <p:cNvPr id="20" name="Imagine 19" descr="O imagine care conține text, miniatură&#10;&#10;Descriere generată automat">
            <a:extLst>
              <a:ext uri="{FF2B5EF4-FFF2-40B4-BE49-F238E27FC236}">
                <a16:creationId xmlns:a16="http://schemas.microsoft.com/office/drawing/2014/main" id="{8DC42E02-6536-46A4-8824-41E78C2B34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79316" y="681369"/>
            <a:ext cx="896327" cy="335510"/>
          </a:xfrm>
          <a:prstGeom prst="rect">
            <a:avLst/>
          </a:prstGeom>
        </p:spPr>
      </p:pic>
      <p:sp>
        <p:nvSpPr>
          <p:cNvPr id="17" name="Rectangle 16">
            <a:extLst>
              <a:ext uri="{FF2B5EF4-FFF2-40B4-BE49-F238E27FC236}">
                <a16:creationId xmlns:a16="http://schemas.microsoft.com/office/drawing/2014/main" id="{A15C773A-3D28-4A55-9E8B-6376F1E1521D}"/>
              </a:ext>
            </a:extLst>
          </p:cNvPr>
          <p:cNvSpPr/>
          <p:nvPr/>
        </p:nvSpPr>
        <p:spPr>
          <a:xfrm>
            <a:off x="1650325" y="6553340"/>
            <a:ext cx="8434754" cy="307777"/>
          </a:xfrm>
          <a:prstGeom prst="rect">
            <a:avLst/>
          </a:prstGeom>
        </p:spPr>
        <p:txBody>
          <a:bodyPr wrap="square">
            <a:spAutoFit/>
          </a:bodyPr>
          <a:lstStyle/>
          <a:p>
            <a:pPr algn="ctr"/>
            <a:r>
              <a:rPr lang="ro-RO" sz="1400" b="1" dirty="0">
                <a:solidFill>
                  <a:schemeClr val="accent4"/>
                </a:solidFill>
                <a:highlight>
                  <a:srgbClr val="000080"/>
                </a:highlight>
              </a:rPr>
              <a:t>https://doctorat.ase.ro/admitere/sesiunea-iulie/</a:t>
            </a:r>
          </a:p>
        </p:txBody>
      </p:sp>
      <p:pic>
        <p:nvPicPr>
          <p:cNvPr id="19" name="Picture 18">
            <a:extLst>
              <a:ext uri="{FF2B5EF4-FFF2-40B4-BE49-F238E27FC236}">
                <a16:creationId xmlns:a16="http://schemas.microsoft.com/office/drawing/2014/main" id="{35CAA2A7-5DAF-484A-A778-74E6A0AADE1E}"/>
              </a:ext>
            </a:extLst>
          </p:cNvPr>
          <p:cNvPicPr>
            <a:picLocks noChangeAspect="1"/>
          </p:cNvPicPr>
          <p:nvPr/>
        </p:nvPicPr>
        <p:blipFill>
          <a:blip r:embed="rId5"/>
          <a:stretch>
            <a:fillRect/>
          </a:stretch>
        </p:blipFill>
        <p:spPr>
          <a:xfrm>
            <a:off x="3427412" y="1290342"/>
            <a:ext cx="4953000" cy="5186436"/>
          </a:xfrm>
          <a:prstGeom prst="rect">
            <a:avLst/>
          </a:prstGeom>
        </p:spPr>
      </p:pic>
    </p:spTree>
    <p:extLst>
      <p:ext uri="{BB962C8B-B14F-4D97-AF65-F5344CB8AC3E}">
        <p14:creationId xmlns:p14="http://schemas.microsoft.com/office/powerpoint/2010/main" val="1840833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334C858F-C389-4E57-922F-20A5BB0F0A19}"/>
              </a:ext>
            </a:extLst>
          </p:cNvPr>
          <p:cNvSpPr/>
          <p:nvPr/>
        </p:nvSpPr>
        <p:spPr>
          <a:xfrm>
            <a:off x="0" y="596900"/>
            <a:ext cx="12188825" cy="1003297"/>
          </a:xfrm>
          <a:prstGeom prst="rect">
            <a:avLst/>
          </a:prstGeom>
          <a:solidFill>
            <a:srgbClr val="5B7F8B"/>
          </a:solidFill>
          <a:ln>
            <a:solidFill>
              <a:srgbClr val="5B7F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latin typeface="+mj-lt"/>
            </a:endParaRPr>
          </a:p>
        </p:txBody>
      </p:sp>
      <p:cxnSp>
        <p:nvCxnSpPr>
          <p:cNvPr id="3" name="Conector drept 2">
            <a:extLst>
              <a:ext uri="{FF2B5EF4-FFF2-40B4-BE49-F238E27FC236}">
                <a16:creationId xmlns:a16="http://schemas.microsoft.com/office/drawing/2014/main" id="{DA7A0512-F379-417D-B3D3-D6A6AF9466CB}"/>
              </a:ext>
            </a:extLst>
          </p:cNvPr>
          <p:cNvCxnSpPr>
            <a:cxnSpLocks/>
          </p:cNvCxnSpPr>
          <p:nvPr/>
        </p:nvCxnSpPr>
        <p:spPr>
          <a:xfrm>
            <a:off x="-1" y="533400"/>
            <a:ext cx="12188825" cy="0"/>
          </a:xfrm>
          <a:prstGeom prst="line">
            <a:avLst/>
          </a:prstGeom>
          <a:ln>
            <a:solidFill>
              <a:srgbClr val="5B7F8B"/>
            </a:solidFill>
          </a:ln>
        </p:spPr>
        <p:style>
          <a:lnRef idx="3">
            <a:schemeClr val="dk1"/>
          </a:lnRef>
          <a:fillRef idx="0">
            <a:schemeClr val="dk1"/>
          </a:fillRef>
          <a:effectRef idx="2">
            <a:schemeClr val="dk1"/>
          </a:effectRef>
          <a:fontRef idx="minor">
            <a:schemeClr val="tx1"/>
          </a:fontRef>
        </p:style>
      </p:cxnSp>
      <p:sp>
        <p:nvSpPr>
          <p:cNvPr id="8" name="Titlu 12">
            <a:extLst>
              <a:ext uri="{FF2B5EF4-FFF2-40B4-BE49-F238E27FC236}">
                <a16:creationId xmlns:a16="http://schemas.microsoft.com/office/drawing/2014/main" id="{51932E7F-7F32-4D24-9380-A46B8F922717}"/>
              </a:ext>
            </a:extLst>
          </p:cNvPr>
          <p:cNvSpPr txBox="1">
            <a:spLocks/>
          </p:cNvSpPr>
          <p:nvPr/>
        </p:nvSpPr>
        <p:spPr>
          <a:xfrm>
            <a:off x="1065212" y="634533"/>
            <a:ext cx="9432322" cy="1219200"/>
          </a:xfrm>
          <a:prstGeom prst="rect">
            <a:avLst/>
          </a:prstGeom>
        </p:spPr>
        <p:txBody>
          <a:bodyPr rtlCol="0"/>
          <a:lstStyle>
            <a:lvl1pPr algn="l" defTabSz="914400" rtl="0" eaLnBrk="1" latinLnBrk="0" hangingPunct="1">
              <a:lnSpc>
                <a:spcPct val="90000"/>
              </a:lnSpc>
              <a:spcBef>
                <a:spcPct val="0"/>
              </a:spcBef>
              <a:buNone/>
              <a:defRPr sz="3600" kern="1200">
                <a:solidFill>
                  <a:schemeClr val="tx1"/>
                </a:solidFill>
                <a:latin typeface="Calibri" panose="020F0502020204030204" pitchFamily="34" charset="0"/>
                <a:ea typeface="+mj-ea"/>
                <a:cs typeface="+mj-cs"/>
              </a:defRPr>
            </a:lvl1pPr>
          </a:lstStyle>
          <a:p>
            <a:pPr algn="ctr"/>
            <a:r>
              <a:rPr lang="ro-RO" sz="2800" dirty="0">
                <a:solidFill>
                  <a:schemeClr val="bg1"/>
                </a:solidFill>
                <a:latin typeface="+mj-lt"/>
              </a:rPr>
              <a:t>Numărul de locuri scoase la concurs pentru admiterea la studii universitare de doctorat - Admitere 2024-2025</a:t>
            </a:r>
          </a:p>
        </p:txBody>
      </p:sp>
      <p:pic>
        <p:nvPicPr>
          <p:cNvPr id="18" name="Imagine 17">
            <a:extLst>
              <a:ext uri="{FF2B5EF4-FFF2-40B4-BE49-F238E27FC236}">
                <a16:creationId xmlns:a16="http://schemas.microsoft.com/office/drawing/2014/main" id="{94B953C8-03E0-4977-9E2E-25CABB25C4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857" y="809028"/>
            <a:ext cx="636816" cy="495301"/>
          </a:xfrm>
          <a:prstGeom prst="rect">
            <a:avLst/>
          </a:prstGeom>
        </p:spPr>
      </p:pic>
      <p:pic>
        <p:nvPicPr>
          <p:cNvPr id="20" name="Imagine 19" descr="O imagine care conține text, miniatură&#10;&#10;Descriere generată automat">
            <a:extLst>
              <a:ext uri="{FF2B5EF4-FFF2-40B4-BE49-F238E27FC236}">
                <a16:creationId xmlns:a16="http://schemas.microsoft.com/office/drawing/2014/main" id="{8DC42E02-6536-46A4-8824-41E78C2B34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42612" y="888924"/>
            <a:ext cx="896327" cy="335510"/>
          </a:xfrm>
          <a:prstGeom prst="rect">
            <a:avLst/>
          </a:prstGeom>
        </p:spPr>
      </p:pic>
      <p:sp>
        <p:nvSpPr>
          <p:cNvPr id="17" name="Rectangle 16">
            <a:extLst>
              <a:ext uri="{FF2B5EF4-FFF2-40B4-BE49-F238E27FC236}">
                <a16:creationId xmlns:a16="http://schemas.microsoft.com/office/drawing/2014/main" id="{A15C773A-3D28-4A55-9E8B-6376F1E1521D}"/>
              </a:ext>
            </a:extLst>
          </p:cNvPr>
          <p:cNvSpPr/>
          <p:nvPr/>
        </p:nvSpPr>
        <p:spPr>
          <a:xfrm>
            <a:off x="1598612" y="5020460"/>
            <a:ext cx="8434754" cy="307777"/>
          </a:xfrm>
          <a:prstGeom prst="rect">
            <a:avLst/>
          </a:prstGeom>
        </p:spPr>
        <p:txBody>
          <a:bodyPr wrap="square">
            <a:spAutoFit/>
          </a:bodyPr>
          <a:lstStyle/>
          <a:p>
            <a:pPr algn="ctr"/>
            <a:r>
              <a:rPr lang="ro-RO" sz="1400" b="1" dirty="0">
                <a:solidFill>
                  <a:schemeClr val="accent4"/>
                </a:solidFill>
                <a:highlight>
                  <a:srgbClr val="000080"/>
                </a:highlight>
              </a:rPr>
              <a:t>https://doctorat.ase.ro/admitere/sesiunea-iulie/</a:t>
            </a:r>
          </a:p>
        </p:txBody>
      </p:sp>
      <p:graphicFrame>
        <p:nvGraphicFramePr>
          <p:cNvPr id="9" name="Table 8">
            <a:extLst>
              <a:ext uri="{FF2B5EF4-FFF2-40B4-BE49-F238E27FC236}">
                <a16:creationId xmlns:a16="http://schemas.microsoft.com/office/drawing/2014/main" id="{23519B0A-2765-45F4-AEF0-14A43975DA7B}"/>
              </a:ext>
            </a:extLst>
          </p:cNvPr>
          <p:cNvGraphicFramePr>
            <a:graphicFrameLocks noGrp="1"/>
          </p:cNvGraphicFramePr>
          <p:nvPr>
            <p:extLst>
              <p:ext uri="{D42A27DB-BD31-4B8C-83A1-F6EECF244321}">
                <p14:modId xmlns:p14="http://schemas.microsoft.com/office/powerpoint/2010/main" val="3997560873"/>
              </p:ext>
            </p:extLst>
          </p:nvPr>
        </p:nvGraphicFramePr>
        <p:xfrm>
          <a:off x="2622473" y="2220514"/>
          <a:ext cx="6490458" cy="2690846"/>
        </p:xfrm>
        <a:graphic>
          <a:graphicData uri="http://schemas.openxmlformats.org/drawingml/2006/table">
            <a:tbl>
              <a:tblPr firstRow="1" firstCol="1" bandRow="1">
                <a:tableStyleId>{912C8C85-51F0-491E-9774-3900AFEF0FD7}</a:tableStyleId>
              </a:tblPr>
              <a:tblGrid>
                <a:gridCol w="1328506">
                  <a:extLst>
                    <a:ext uri="{9D8B030D-6E8A-4147-A177-3AD203B41FA5}">
                      <a16:colId xmlns:a16="http://schemas.microsoft.com/office/drawing/2014/main" val="1303634363"/>
                    </a:ext>
                  </a:extLst>
                </a:gridCol>
                <a:gridCol w="3036425">
                  <a:extLst>
                    <a:ext uri="{9D8B030D-6E8A-4147-A177-3AD203B41FA5}">
                      <a16:colId xmlns:a16="http://schemas.microsoft.com/office/drawing/2014/main" val="2945642160"/>
                    </a:ext>
                  </a:extLst>
                </a:gridCol>
                <a:gridCol w="2125527">
                  <a:extLst>
                    <a:ext uri="{9D8B030D-6E8A-4147-A177-3AD203B41FA5}">
                      <a16:colId xmlns:a16="http://schemas.microsoft.com/office/drawing/2014/main" val="1331293535"/>
                    </a:ext>
                  </a:extLst>
                </a:gridCol>
              </a:tblGrid>
              <a:tr h="473218">
                <a:tc>
                  <a:txBody>
                    <a:bodyPr/>
                    <a:lstStyle>
                      <a:lvl1pPr marL="0" algn="l" defTabSz="914126" rtl="0" eaLnBrk="1" latinLnBrk="0" hangingPunct="1">
                        <a:defRPr sz="1799" b="1" kern="1200">
                          <a:solidFill>
                            <a:schemeClr val="lt1"/>
                          </a:solidFill>
                          <a:latin typeface="Gill Sans MT" panose="020B0502020104020203"/>
                        </a:defRPr>
                      </a:lvl1pPr>
                      <a:lvl2pPr marL="457063" algn="l" defTabSz="914126" rtl="0" eaLnBrk="1" latinLnBrk="0" hangingPunct="1">
                        <a:defRPr sz="1799" b="1" kern="1200">
                          <a:solidFill>
                            <a:schemeClr val="lt1"/>
                          </a:solidFill>
                          <a:latin typeface="Gill Sans MT" panose="020B0502020104020203"/>
                        </a:defRPr>
                      </a:lvl2pPr>
                      <a:lvl3pPr marL="914126" algn="l" defTabSz="914126" rtl="0" eaLnBrk="1" latinLnBrk="0" hangingPunct="1">
                        <a:defRPr sz="1799" b="1" kern="1200">
                          <a:solidFill>
                            <a:schemeClr val="lt1"/>
                          </a:solidFill>
                          <a:latin typeface="Gill Sans MT" panose="020B0502020104020203"/>
                        </a:defRPr>
                      </a:lvl3pPr>
                      <a:lvl4pPr marL="1371189" algn="l" defTabSz="914126" rtl="0" eaLnBrk="1" latinLnBrk="0" hangingPunct="1">
                        <a:defRPr sz="1799" b="1" kern="1200">
                          <a:solidFill>
                            <a:schemeClr val="lt1"/>
                          </a:solidFill>
                          <a:latin typeface="Gill Sans MT" panose="020B0502020104020203"/>
                        </a:defRPr>
                      </a:lvl4pPr>
                      <a:lvl5pPr marL="1828251" algn="l" defTabSz="914126" rtl="0" eaLnBrk="1" latinLnBrk="0" hangingPunct="1">
                        <a:defRPr sz="1799" b="1" kern="1200">
                          <a:solidFill>
                            <a:schemeClr val="lt1"/>
                          </a:solidFill>
                          <a:latin typeface="Gill Sans MT" panose="020B0502020104020203"/>
                        </a:defRPr>
                      </a:lvl5pPr>
                      <a:lvl6pPr marL="2285314" algn="l" defTabSz="914126" rtl="0" eaLnBrk="1" latinLnBrk="0" hangingPunct="1">
                        <a:defRPr sz="1799" b="1" kern="1200">
                          <a:solidFill>
                            <a:schemeClr val="lt1"/>
                          </a:solidFill>
                          <a:latin typeface="Gill Sans MT" panose="020B0502020104020203"/>
                        </a:defRPr>
                      </a:lvl6pPr>
                      <a:lvl7pPr marL="2742377" algn="l" defTabSz="914126" rtl="0" eaLnBrk="1" latinLnBrk="0" hangingPunct="1">
                        <a:defRPr sz="1799" b="1" kern="1200">
                          <a:solidFill>
                            <a:schemeClr val="lt1"/>
                          </a:solidFill>
                          <a:latin typeface="Gill Sans MT" panose="020B0502020104020203"/>
                        </a:defRPr>
                      </a:lvl7pPr>
                      <a:lvl8pPr marL="3199440" algn="l" defTabSz="914126" rtl="0" eaLnBrk="1" latinLnBrk="0" hangingPunct="1">
                        <a:defRPr sz="1799" b="1" kern="1200">
                          <a:solidFill>
                            <a:schemeClr val="lt1"/>
                          </a:solidFill>
                          <a:latin typeface="Gill Sans MT" panose="020B0502020104020203"/>
                        </a:defRPr>
                      </a:lvl8pPr>
                      <a:lvl9pPr marL="3656503" algn="l" defTabSz="914126" rtl="0" eaLnBrk="1" latinLnBrk="0" hangingPunct="1">
                        <a:defRPr sz="1799" b="1" kern="1200">
                          <a:solidFill>
                            <a:schemeClr val="lt1"/>
                          </a:solidFill>
                          <a:latin typeface="Gill Sans MT" panose="020B0502020104020203"/>
                        </a:defRPr>
                      </a:lvl9pPr>
                    </a:lstStyle>
                    <a:p>
                      <a:pPr algn="ctr">
                        <a:lnSpc>
                          <a:spcPct val="107000"/>
                        </a:lnSpc>
                        <a:spcAft>
                          <a:spcPts val="0"/>
                        </a:spcAft>
                      </a:pPr>
                      <a:r>
                        <a:rPr lang="en-US" sz="1100" dirty="0" err="1">
                          <a:effectLst/>
                        </a:rPr>
                        <a:t>Nr</a:t>
                      </a:r>
                      <a:r>
                        <a:rPr lang="en-US" sz="1100" dirty="0">
                          <a:effectLst/>
                        </a:rPr>
                        <a:t>. </a:t>
                      </a:r>
                      <a:r>
                        <a:rPr lang="en-US" sz="1100" dirty="0" err="1">
                          <a:effectLst/>
                        </a:rPr>
                        <a:t>crt</a:t>
                      </a:r>
                      <a:endParaRPr lang="ro-RO"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lvl1pPr marL="0" algn="l" defTabSz="914126" rtl="0" eaLnBrk="1" latinLnBrk="0" hangingPunct="1">
                        <a:defRPr sz="1799" b="1" kern="1200">
                          <a:solidFill>
                            <a:schemeClr val="lt1"/>
                          </a:solidFill>
                          <a:latin typeface="Gill Sans MT" panose="020B0502020104020203"/>
                        </a:defRPr>
                      </a:lvl1pPr>
                      <a:lvl2pPr marL="457063" algn="l" defTabSz="914126" rtl="0" eaLnBrk="1" latinLnBrk="0" hangingPunct="1">
                        <a:defRPr sz="1799" b="1" kern="1200">
                          <a:solidFill>
                            <a:schemeClr val="lt1"/>
                          </a:solidFill>
                          <a:latin typeface="Gill Sans MT" panose="020B0502020104020203"/>
                        </a:defRPr>
                      </a:lvl2pPr>
                      <a:lvl3pPr marL="914126" algn="l" defTabSz="914126" rtl="0" eaLnBrk="1" latinLnBrk="0" hangingPunct="1">
                        <a:defRPr sz="1799" b="1" kern="1200">
                          <a:solidFill>
                            <a:schemeClr val="lt1"/>
                          </a:solidFill>
                          <a:latin typeface="Gill Sans MT" panose="020B0502020104020203"/>
                        </a:defRPr>
                      </a:lvl3pPr>
                      <a:lvl4pPr marL="1371189" algn="l" defTabSz="914126" rtl="0" eaLnBrk="1" latinLnBrk="0" hangingPunct="1">
                        <a:defRPr sz="1799" b="1" kern="1200">
                          <a:solidFill>
                            <a:schemeClr val="lt1"/>
                          </a:solidFill>
                          <a:latin typeface="Gill Sans MT" panose="020B0502020104020203"/>
                        </a:defRPr>
                      </a:lvl4pPr>
                      <a:lvl5pPr marL="1828251" algn="l" defTabSz="914126" rtl="0" eaLnBrk="1" latinLnBrk="0" hangingPunct="1">
                        <a:defRPr sz="1799" b="1" kern="1200">
                          <a:solidFill>
                            <a:schemeClr val="lt1"/>
                          </a:solidFill>
                          <a:latin typeface="Gill Sans MT" panose="020B0502020104020203"/>
                        </a:defRPr>
                      </a:lvl5pPr>
                      <a:lvl6pPr marL="2285314" algn="l" defTabSz="914126" rtl="0" eaLnBrk="1" latinLnBrk="0" hangingPunct="1">
                        <a:defRPr sz="1799" b="1" kern="1200">
                          <a:solidFill>
                            <a:schemeClr val="lt1"/>
                          </a:solidFill>
                          <a:latin typeface="Gill Sans MT" panose="020B0502020104020203"/>
                        </a:defRPr>
                      </a:lvl6pPr>
                      <a:lvl7pPr marL="2742377" algn="l" defTabSz="914126" rtl="0" eaLnBrk="1" latinLnBrk="0" hangingPunct="1">
                        <a:defRPr sz="1799" b="1" kern="1200">
                          <a:solidFill>
                            <a:schemeClr val="lt1"/>
                          </a:solidFill>
                          <a:latin typeface="Gill Sans MT" panose="020B0502020104020203"/>
                        </a:defRPr>
                      </a:lvl7pPr>
                      <a:lvl8pPr marL="3199440" algn="l" defTabSz="914126" rtl="0" eaLnBrk="1" latinLnBrk="0" hangingPunct="1">
                        <a:defRPr sz="1799" b="1" kern="1200">
                          <a:solidFill>
                            <a:schemeClr val="lt1"/>
                          </a:solidFill>
                          <a:latin typeface="Gill Sans MT" panose="020B0502020104020203"/>
                        </a:defRPr>
                      </a:lvl8pPr>
                      <a:lvl9pPr marL="3656503" algn="l" defTabSz="914126" rtl="0" eaLnBrk="1" latinLnBrk="0" hangingPunct="1">
                        <a:defRPr sz="1799" b="1" kern="1200">
                          <a:solidFill>
                            <a:schemeClr val="lt1"/>
                          </a:solidFill>
                          <a:latin typeface="Gill Sans MT" panose="020B0502020104020203"/>
                        </a:defRPr>
                      </a:lvl9pPr>
                    </a:lstStyle>
                    <a:p>
                      <a:pPr algn="ctr">
                        <a:lnSpc>
                          <a:spcPct val="107000"/>
                        </a:lnSpc>
                        <a:spcAft>
                          <a:spcPts val="0"/>
                        </a:spcAft>
                      </a:pPr>
                      <a:r>
                        <a:rPr lang="en-US" sz="1100" dirty="0" err="1">
                          <a:effectLst/>
                        </a:rPr>
                        <a:t>Nume</a:t>
                      </a:r>
                      <a:r>
                        <a:rPr lang="en-US" sz="1100" dirty="0">
                          <a:effectLst/>
                        </a:rPr>
                        <a:t> </a:t>
                      </a:r>
                      <a:r>
                        <a:rPr lang="en-US" sz="1100" dirty="0" err="1">
                          <a:effectLst/>
                        </a:rPr>
                        <a:t>si</a:t>
                      </a:r>
                      <a:r>
                        <a:rPr lang="en-US" sz="1100" dirty="0">
                          <a:effectLst/>
                        </a:rPr>
                        <a:t> </a:t>
                      </a:r>
                      <a:r>
                        <a:rPr lang="en-US" sz="1100" dirty="0" err="1">
                          <a:effectLst/>
                        </a:rPr>
                        <a:t>prenume</a:t>
                      </a:r>
                      <a:r>
                        <a:rPr lang="en-US" sz="1100" dirty="0">
                          <a:effectLst/>
                        </a:rPr>
                        <a:t> </a:t>
                      </a:r>
                      <a:r>
                        <a:rPr lang="en-US" sz="1100" dirty="0" err="1">
                          <a:effectLst/>
                        </a:rPr>
                        <a:t>conducător</a:t>
                      </a:r>
                      <a:r>
                        <a:rPr lang="en-US" sz="1100" dirty="0">
                          <a:effectLst/>
                        </a:rPr>
                        <a:t> de </a:t>
                      </a:r>
                      <a:r>
                        <a:rPr lang="en-US" sz="1100" dirty="0" err="1">
                          <a:effectLst/>
                        </a:rPr>
                        <a:t>doctorat</a:t>
                      </a:r>
                      <a:endParaRPr lang="ro-RO"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lvl1pPr marL="0" algn="l" defTabSz="914126" rtl="0" eaLnBrk="1" latinLnBrk="0" hangingPunct="1">
                        <a:defRPr sz="1799" b="1" kern="1200">
                          <a:solidFill>
                            <a:schemeClr val="lt1"/>
                          </a:solidFill>
                          <a:latin typeface="Gill Sans MT" panose="020B0502020104020203"/>
                        </a:defRPr>
                      </a:lvl1pPr>
                      <a:lvl2pPr marL="457063" algn="l" defTabSz="914126" rtl="0" eaLnBrk="1" latinLnBrk="0" hangingPunct="1">
                        <a:defRPr sz="1799" b="1" kern="1200">
                          <a:solidFill>
                            <a:schemeClr val="lt1"/>
                          </a:solidFill>
                          <a:latin typeface="Gill Sans MT" panose="020B0502020104020203"/>
                        </a:defRPr>
                      </a:lvl2pPr>
                      <a:lvl3pPr marL="914126" algn="l" defTabSz="914126" rtl="0" eaLnBrk="1" latinLnBrk="0" hangingPunct="1">
                        <a:defRPr sz="1799" b="1" kern="1200">
                          <a:solidFill>
                            <a:schemeClr val="lt1"/>
                          </a:solidFill>
                          <a:latin typeface="Gill Sans MT" panose="020B0502020104020203"/>
                        </a:defRPr>
                      </a:lvl3pPr>
                      <a:lvl4pPr marL="1371189" algn="l" defTabSz="914126" rtl="0" eaLnBrk="1" latinLnBrk="0" hangingPunct="1">
                        <a:defRPr sz="1799" b="1" kern="1200">
                          <a:solidFill>
                            <a:schemeClr val="lt1"/>
                          </a:solidFill>
                          <a:latin typeface="Gill Sans MT" panose="020B0502020104020203"/>
                        </a:defRPr>
                      </a:lvl4pPr>
                      <a:lvl5pPr marL="1828251" algn="l" defTabSz="914126" rtl="0" eaLnBrk="1" latinLnBrk="0" hangingPunct="1">
                        <a:defRPr sz="1799" b="1" kern="1200">
                          <a:solidFill>
                            <a:schemeClr val="lt1"/>
                          </a:solidFill>
                          <a:latin typeface="Gill Sans MT" panose="020B0502020104020203"/>
                        </a:defRPr>
                      </a:lvl5pPr>
                      <a:lvl6pPr marL="2285314" algn="l" defTabSz="914126" rtl="0" eaLnBrk="1" latinLnBrk="0" hangingPunct="1">
                        <a:defRPr sz="1799" b="1" kern="1200">
                          <a:solidFill>
                            <a:schemeClr val="lt1"/>
                          </a:solidFill>
                          <a:latin typeface="Gill Sans MT" panose="020B0502020104020203"/>
                        </a:defRPr>
                      </a:lvl6pPr>
                      <a:lvl7pPr marL="2742377" algn="l" defTabSz="914126" rtl="0" eaLnBrk="1" latinLnBrk="0" hangingPunct="1">
                        <a:defRPr sz="1799" b="1" kern="1200">
                          <a:solidFill>
                            <a:schemeClr val="lt1"/>
                          </a:solidFill>
                          <a:latin typeface="Gill Sans MT" panose="020B0502020104020203"/>
                        </a:defRPr>
                      </a:lvl7pPr>
                      <a:lvl8pPr marL="3199440" algn="l" defTabSz="914126" rtl="0" eaLnBrk="1" latinLnBrk="0" hangingPunct="1">
                        <a:defRPr sz="1799" b="1" kern="1200">
                          <a:solidFill>
                            <a:schemeClr val="lt1"/>
                          </a:solidFill>
                          <a:latin typeface="Gill Sans MT" panose="020B0502020104020203"/>
                        </a:defRPr>
                      </a:lvl8pPr>
                      <a:lvl9pPr marL="3656503" algn="l" defTabSz="914126" rtl="0" eaLnBrk="1" latinLnBrk="0" hangingPunct="1">
                        <a:defRPr sz="1799" b="1" kern="1200">
                          <a:solidFill>
                            <a:schemeClr val="lt1"/>
                          </a:solidFill>
                          <a:latin typeface="Gill Sans MT" panose="020B0502020104020203"/>
                        </a:defRPr>
                      </a:lvl9pPr>
                    </a:lstStyle>
                    <a:p>
                      <a:pPr algn="ctr">
                        <a:lnSpc>
                          <a:spcPct val="107000"/>
                        </a:lnSpc>
                        <a:spcAft>
                          <a:spcPts val="0"/>
                        </a:spcAft>
                      </a:pPr>
                      <a:r>
                        <a:rPr lang="en-US" sz="1100" dirty="0" err="1">
                          <a:effectLst/>
                        </a:rPr>
                        <a:t>Nr</a:t>
                      </a:r>
                      <a:r>
                        <a:rPr lang="en-US" sz="1100" dirty="0">
                          <a:effectLst/>
                        </a:rPr>
                        <a:t>. </a:t>
                      </a:r>
                      <a:r>
                        <a:rPr lang="ro-RO" sz="1100" dirty="0">
                          <a:effectLst/>
                        </a:rPr>
                        <a:t>l</a:t>
                      </a:r>
                      <a:r>
                        <a:rPr lang="en-US" sz="1100" dirty="0" err="1">
                          <a:effectLst/>
                        </a:rPr>
                        <a:t>ocuri</a:t>
                      </a:r>
                      <a:endParaRPr lang="ro-RO" sz="1100" dirty="0">
                        <a:solidFill>
                          <a:schemeClr val="bg1"/>
                        </a:solidFill>
                        <a:effectLst/>
                      </a:endParaRPr>
                    </a:p>
                  </a:txBody>
                  <a:tcPr marL="68580" marR="68580" marT="0" marB="0" anchor="ctr"/>
                </a:tc>
                <a:extLst>
                  <a:ext uri="{0D108BD9-81ED-4DB2-BD59-A6C34878D82A}">
                    <a16:rowId xmlns:a16="http://schemas.microsoft.com/office/drawing/2014/main" val="2148009590"/>
                  </a:ext>
                </a:extLst>
              </a:tr>
              <a:tr h="230729">
                <a:tc>
                  <a:txBody>
                    <a:bodyPr/>
                    <a:lstStyle>
                      <a:lvl1pPr marL="0" algn="l" defTabSz="914126" rtl="0" eaLnBrk="1" latinLnBrk="0" hangingPunct="1">
                        <a:defRPr sz="1799" b="1" kern="1200">
                          <a:solidFill>
                            <a:schemeClr val="lt1"/>
                          </a:solidFill>
                          <a:latin typeface="Gill Sans MT" panose="020B0502020104020203"/>
                        </a:defRPr>
                      </a:lvl1pPr>
                      <a:lvl2pPr marL="457063" algn="l" defTabSz="914126" rtl="0" eaLnBrk="1" latinLnBrk="0" hangingPunct="1">
                        <a:defRPr sz="1799" b="1" kern="1200">
                          <a:solidFill>
                            <a:schemeClr val="lt1"/>
                          </a:solidFill>
                          <a:latin typeface="Gill Sans MT" panose="020B0502020104020203"/>
                        </a:defRPr>
                      </a:lvl2pPr>
                      <a:lvl3pPr marL="914126" algn="l" defTabSz="914126" rtl="0" eaLnBrk="1" latinLnBrk="0" hangingPunct="1">
                        <a:defRPr sz="1799" b="1" kern="1200">
                          <a:solidFill>
                            <a:schemeClr val="lt1"/>
                          </a:solidFill>
                          <a:latin typeface="Gill Sans MT" panose="020B0502020104020203"/>
                        </a:defRPr>
                      </a:lvl3pPr>
                      <a:lvl4pPr marL="1371189" algn="l" defTabSz="914126" rtl="0" eaLnBrk="1" latinLnBrk="0" hangingPunct="1">
                        <a:defRPr sz="1799" b="1" kern="1200">
                          <a:solidFill>
                            <a:schemeClr val="lt1"/>
                          </a:solidFill>
                          <a:latin typeface="Gill Sans MT" panose="020B0502020104020203"/>
                        </a:defRPr>
                      </a:lvl4pPr>
                      <a:lvl5pPr marL="1828251" algn="l" defTabSz="914126" rtl="0" eaLnBrk="1" latinLnBrk="0" hangingPunct="1">
                        <a:defRPr sz="1799" b="1" kern="1200">
                          <a:solidFill>
                            <a:schemeClr val="lt1"/>
                          </a:solidFill>
                          <a:latin typeface="Gill Sans MT" panose="020B0502020104020203"/>
                        </a:defRPr>
                      </a:lvl5pPr>
                      <a:lvl6pPr marL="2285314" algn="l" defTabSz="914126" rtl="0" eaLnBrk="1" latinLnBrk="0" hangingPunct="1">
                        <a:defRPr sz="1799" b="1" kern="1200">
                          <a:solidFill>
                            <a:schemeClr val="lt1"/>
                          </a:solidFill>
                          <a:latin typeface="Gill Sans MT" panose="020B0502020104020203"/>
                        </a:defRPr>
                      </a:lvl6pPr>
                      <a:lvl7pPr marL="2742377" algn="l" defTabSz="914126" rtl="0" eaLnBrk="1" latinLnBrk="0" hangingPunct="1">
                        <a:defRPr sz="1799" b="1" kern="1200">
                          <a:solidFill>
                            <a:schemeClr val="lt1"/>
                          </a:solidFill>
                          <a:latin typeface="Gill Sans MT" panose="020B0502020104020203"/>
                        </a:defRPr>
                      </a:lvl7pPr>
                      <a:lvl8pPr marL="3199440" algn="l" defTabSz="914126" rtl="0" eaLnBrk="1" latinLnBrk="0" hangingPunct="1">
                        <a:defRPr sz="1799" b="1" kern="1200">
                          <a:solidFill>
                            <a:schemeClr val="lt1"/>
                          </a:solidFill>
                          <a:latin typeface="Gill Sans MT" panose="020B0502020104020203"/>
                        </a:defRPr>
                      </a:lvl8pPr>
                      <a:lvl9pPr marL="3656503" algn="l" defTabSz="914126" rtl="0" eaLnBrk="1" latinLnBrk="0" hangingPunct="1">
                        <a:defRPr sz="1799" b="1" kern="1200">
                          <a:solidFill>
                            <a:schemeClr val="lt1"/>
                          </a:solidFill>
                          <a:latin typeface="Gill Sans MT" panose="020B0502020104020203"/>
                        </a:defRPr>
                      </a:lvl9pPr>
                    </a:lstStyle>
                    <a:p>
                      <a:pPr marL="0" lvl="0" indent="0" algn="ctr">
                        <a:lnSpc>
                          <a:spcPct val="107000"/>
                        </a:lnSpc>
                        <a:spcAft>
                          <a:spcPts val="0"/>
                        </a:spcAft>
                        <a:buFont typeface="+mj-lt"/>
                        <a:buNone/>
                      </a:pPr>
                      <a:r>
                        <a:rPr lang="ro-RO" sz="1100" dirty="0">
                          <a:solidFill>
                            <a:schemeClr val="tx1"/>
                          </a:solidFill>
                          <a:effectLst/>
                        </a:rPr>
                        <a:t>1</a:t>
                      </a:r>
                      <a:endParaRPr lang="ro-RO"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lvl1pPr marL="0" algn="l" defTabSz="914126" rtl="0" eaLnBrk="1" latinLnBrk="0" hangingPunct="1">
                        <a:defRPr sz="1799" kern="1200">
                          <a:solidFill>
                            <a:schemeClr val="dk1"/>
                          </a:solidFill>
                          <a:latin typeface="Gill Sans MT" panose="020B0502020104020203"/>
                        </a:defRPr>
                      </a:lvl1pPr>
                      <a:lvl2pPr marL="457063" algn="l" defTabSz="914126" rtl="0" eaLnBrk="1" latinLnBrk="0" hangingPunct="1">
                        <a:defRPr sz="1799" kern="1200">
                          <a:solidFill>
                            <a:schemeClr val="dk1"/>
                          </a:solidFill>
                          <a:latin typeface="Gill Sans MT" panose="020B0502020104020203"/>
                        </a:defRPr>
                      </a:lvl2pPr>
                      <a:lvl3pPr marL="914126" algn="l" defTabSz="914126" rtl="0" eaLnBrk="1" latinLnBrk="0" hangingPunct="1">
                        <a:defRPr sz="1799" kern="1200">
                          <a:solidFill>
                            <a:schemeClr val="dk1"/>
                          </a:solidFill>
                          <a:latin typeface="Gill Sans MT" panose="020B0502020104020203"/>
                        </a:defRPr>
                      </a:lvl3pPr>
                      <a:lvl4pPr marL="1371189" algn="l" defTabSz="914126" rtl="0" eaLnBrk="1" latinLnBrk="0" hangingPunct="1">
                        <a:defRPr sz="1799" kern="1200">
                          <a:solidFill>
                            <a:schemeClr val="dk1"/>
                          </a:solidFill>
                          <a:latin typeface="Gill Sans MT" panose="020B0502020104020203"/>
                        </a:defRPr>
                      </a:lvl4pPr>
                      <a:lvl5pPr marL="1828251" algn="l" defTabSz="914126" rtl="0" eaLnBrk="1" latinLnBrk="0" hangingPunct="1">
                        <a:defRPr sz="1799" kern="1200">
                          <a:solidFill>
                            <a:schemeClr val="dk1"/>
                          </a:solidFill>
                          <a:latin typeface="Gill Sans MT" panose="020B0502020104020203"/>
                        </a:defRPr>
                      </a:lvl5pPr>
                      <a:lvl6pPr marL="2285314" algn="l" defTabSz="914126" rtl="0" eaLnBrk="1" latinLnBrk="0" hangingPunct="1">
                        <a:defRPr sz="1799" kern="1200">
                          <a:solidFill>
                            <a:schemeClr val="dk1"/>
                          </a:solidFill>
                          <a:latin typeface="Gill Sans MT" panose="020B0502020104020203"/>
                        </a:defRPr>
                      </a:lvl6pPr>
                      <a:lvl7pPr marL="2742377" algn="l" defTabSz="914126" rtl="0" eaLnBrk="1" latinLnBrk="0" hangingPunct="1">
                        <a:defRPr sz="1799" kern="1200">
                          <a:solidFill>
                            <a:schemeClr val="dk1"/>
                          </a:solidFill>
                          <a:latin typeface="Gill Sans MT" panose="020B0502020104020203"/>
                        </a:defRPr>
                      </a:lvl7pPr>
                      <a:lvl8pPr marL="3199440" algn="l" defTabSz="914126" rtl="0" eaLnBrk="1" latinLnBrk="0" hangingPunct="1">
                        <a:defRPr sz="1799" kern="1200">
                          <a:solidFill>
                            <a:schemeClr val="dk1"/>
                          </a:solidFill>
                          <a:latin typeface="Gill Sans MT" panose="020B0502020104020203"/>
                        </a:defRPr>
                      </a:lvl8pPr>
                      <a:lvl9pPr marL="3656503" algn="l" defTabSz="914126" rtl="0" eaLnBrk="1" latinLnBrk="0" hangingPunct="1">
                        <a:defRPr sz="1799" kern="1200">
                          <a:solidFill>
                            <a:schemeClr val="dk1"/>
                          </a:solidFill>
                          <a:latin typeface="Gill Sans MT" panose="020B0502020104020203"/>
                        </a:defRPr>
                      </a:lvl9pPr>
                    </a:lstStyle>
                    <a:p>
                      <a:pPr marL="0" marR="0" indent="0" algn="ctr" defTabSz="914126" rtl="0" eaLnBrk="1" fontAlgn="auto" latinLnBrk="0" hangingPunct="1">
                        <a:lnSpc>
                          <a:spcPct val="107000"/>
                        </a:lnSpc>
                        <a:spcBef>
                          <a:spcPts val="0"/>
                        </a:spcBef>
                        <a:spcAft>
                          <a:spcPts val="0"/>
                        </a:spcAft>
                        <a:buClrTx/>
                        <a:buSzTx/>
                        <a:buFontTx/>
                        <a:buNone/>
                        <a:tabLst/>
                        <a:defRPr/>
                      </a:pPr>
                      <a:r>
                        <a:rPr lang="ro-RO" sz="1100" dirty="0">
                          <a:effectLst/>
                        </a:rPr>
                        <a:t>Prof. univ. dr. Istudor Nicolae </a:t>
                      </a:r>
                    </a:p>
                  </a:txBody>
                  <a:tcPr marL="68580" marR="68580" marT="0" marB="0" anchor="ctr"/>
                </a:tc>
                <a:tc>
                  <a:txBody>
                    <a:bodyPr/>
                    <a:lstStyle>
                      <a:lvl1pPr marL="0" algn="l" defTabSz="914126" rtl="0" eaLnBrk="1" latinLnBrk="0" hangingPunct="1">
                        <a:defRPr sz="1799" kern="1200">
                          <a:solidFill>
                            <a:schemeClr val="dk1"/>
                          </a:solidFill>
                          <a:latin typeface="Gill Sans MT" panose="020B0502020104020203"/>
                        </a:defRPr>
                      </a:lvl1pPr>
                      <a:lvl2pPr marL="457063" algn="l" defTabSz="914126" rtl="0" eaLnBrk="1" latinLnBrk="0" hangingPunct="1">
                        <a:defRPr sz="1799" kern="1200">
                          <a:solidFill>
                            <a:schemeClr val="dk1"/>
                          </a:solidFill>
                          <a:latin typeface="Gill Sans MT" panose="020B0502020104020203"/>
                        </a:defRPr>
                      </a:lvl2pPr>
                      <a:lvl3pPr marL="914126" algn="l" defTabSz="914126" rtl="0" eaLnBrk="1" latinLnBrk="0" hangingPunct="1">
                        <a:defRPr sz="1799" kern="1200">
                          <a:solidFill>
                            <a:schemeClr val="dk1"/>
                          </a:solidFill>
                          <a:latin typeface="Gill Sans MT" panose="020B0502020104020203"/>
                        </a:defRPr>
                      </a:lvl3pPr>
                      <a:lvl4pPr marL="1371189" algn="l" defTabSz="914126" rtl="0" eaLnBrk="1" latinLnBrk="0" hangingPunct="1">
                        <a:defRPr sz="1799" kern="1200">
                          <a:solidFill>
                            <a:schemeClr val="dk1"/>
                          </a:solidFill>
                          <a:latin typeface="Gill Sans MT" panose="020B0502020104020203"/>
                        </a:defRPr>
                      </a:lvl4pPr>
                      <a:lvl5pPr marL="1828251" algn="l" defTabSz="914126" rtl="0" eaLnBrk="1" latinLnBrk="0" hangingPunct="1">
                        <a:defRPr sz="1799" kern="1200">
                          <a:solidFill>
                            <a:schemeClr val="dk1"/>
                          </a:solidFill>
                          <a:latin typeface="Gill Sans MT" panose="020B0502020104020203"/>
                        </a:defRPr>
                      </a:lvl5pPr>
                      <a:lvl6pPr marL="2285314" algn="l" defTabSz="914126" rtl="0" eaLnBrk="1" latinLnBrk="0" hangingPunct="1">
                        <a:defRPr sz="1799" kern="1200">
                          <a:solidFill>
                            <a:schemeClr val="dk1"/>
                          </a:solidFill>
                          <a:latin typeface="Gill Sans MT" panose="020B0502020104020203"/>
                        </a:defRPr>
                      </a:lvl6pPr>
                      <a:lvl7pPr marL="2742377" algn="l" defTabSz="914126" rtl="0" eaLnBrk="1" latinLnBrk="0" hangingPunct="1">
                        <a:defRPr sz="1799" kern="1200">
                          <a:solidFill>
                            <a:schemeClr val="dk1"/>
                          </a:solidFill>
                          <a:latin typeface="Gill Sans MT" panose="020B0502020104020203"/>
                        </a:defRPr>
                      </a:lvl7pPr>
                      <a:lvl8pPr marL="3199440" algn="l" defTabSz="914126" rtl="0" eaLnBrk="1" latinLnBrk="0" hangingPunct="1">
                        <a:defRPr sz="1799" kern="1200">
                          <a:solidFill>
                            <a:schemeClr val="dk1"/>
                          </a:solidFill>
                          <a:latin typeface="Gill Sans MT" panose="020B0502020104020203"/>
                        </a:defRPr>
                      </a:lvl8pPr>
                      <a:lvl9pPr marL="3656503" algn="l" defTabSz="914126" rtl="0" eaLnBrk="1" latinLnBrk="0" hangingPunct="1">
                        <a:defRPr sz="1799" kern="1200">
                          <a:solidFill>
                            <a:schemeClr val="dk1"/>
                          </a:solidFill>
                          <a:latin typeface="Gill Sans MT" panose="020B0502020104020203"/>
                        </a:defRPr>
                      </a:lvl9pPr>
                    </a:lstStyle>
                    <a:p>
                      <a:pPr algn="ctr">
                        <a:lnSpc>
                          <a:spcPct val="107000"/>
                        </a:lnSpc>
                        <a:spcAft>
                          <a:spcPts val="0"/>
                        </a:spcAft>
                      </a:pPr>
                      <a:r>
                        <a:rPr lang="ro-RO" sz="1100" dirty="0">
                          <a:effectLst/>
                        </a:rPr>
                        <a:t>1</a:t>
                      </a:r>
                      <a:endParaRPr lang="ro-RO"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28061371"/>
                  </a:ext>
                </a:extLst>
              </a:tr>
              <a:tr h="352139">
                <a:tc>
                  <a:txBody>
                    <a:bodyPr/>
                    <a:lstStyle>
                      <a:lvl1pPr marL="0" algn="l" defTabSz="914126" rtl="0" eaLnBrk="1" latinLnBrk="0" hangingPunct="1">
                        <a:defRPr sz="1799" b="1" kern="1200">
                          <a:solidFill>
                            <a:schemeClr val="lt1"/>
                          </a:solidFill>
                          <a:latin typeface="Gill Sans MT" panose="020B0502020104020203"/>
                        </a:defRPr>
                      </a:lvl1pPr>
                      <a:lvl2pPr marL="457063" algn="l" defTabSz="914126" rtl="0" eaLnBrk="1" latinLnBrk="0" hangingPunct="1">
                        <a:defRPr sz="1799" b="1" kern="1200">
                          <a:solidFill>
                            <a:schemeClr val="lt1"/>
                          </a:solidFill>
                          <a:latin typeface="Gill Sans MT" panose="020B0502020104020203"/>
                        </a:defRPr>
                      </a:lvl2pPr>
                      <a:lvl3pPr marL="914126" algn="l" defTabSz="914126" rtl="0" eaLnBrk="1" latinLnBrk="0" hangingPunct="1">
                        <a:defRPr sz="1799" b="1" kern="1200">
                          <a:solidFill>
                            <a:schemeClr val="lt1"/>
                          </a:solidFill>
                          <a:latin typeface="Gill Sans MT" panose="020B0502020104020203"/>
                        </a:defRPr>
                      </a:lvl3pPr>
                      <a:lvl4pPr marL="1371189" algn="l" defTabSz="914126" rtl="0" eaLnBrk="1" latinLnBrk="0" hangingPunct="1">
                        <a:defRPr sz="1799" b="1" kern="1200">
                          <a:solidFill>
                            <a:schemeClr val="lt1"/>
                          </a:solidFill>
                          <a:latin typeface="Gill Sans MT" panose="020B0502020104020203"/>
                        </a:defRPr>
                      </a:lvl4pPr>
                      <a:lvl5pPr marL="1828251" algn="l" defTabSz="914126" rtl="0" eaLnBrk="1" latinLnBrk="0" hangingPunct="1">
                        <a:defRPr sz="1799" b="1" kern="1200">
                          <a:solidFill>
                            <a:schemeClr val="lt1"/>
                          </a:solidFill>
                          <a:latin typeface="Gill Sans MT" panose="020B0502020104020203"/>
                        </a:defRPr>
                      </a:lvl5pPr>
                      <a:lvl6pPr marL="2285314" algn="l" defTabSz="914126" rtl="0" eaLnBrk="1" latinLnBrk="0" hangingPunct="1">
                        <a:defRPr sz="1799" b="1" kern="1200">
                          <a:solidFill>
                            <a:schemeClr val="lt1"/>
                          </a:solidFill>
                          <a:latin typeface="Gill Sans MT" panose="020B0502020104020203"/>
                        </a:defRPr>
                      </a:lvl6pPr>
                      <a:lvl7pPr marL="2742377" algn="l" defTabSz="914126" rtl="0" eaLnBrk="1" latinLnBrk="0" hangingPunct="1">
                        <a:defRPr sz="1799" b="1" kern="1200">
                          <a:solidFill>
                            <a:schemeClr val="lt1"/>
                          </a:solidFill>
                          <a:latin typeface="Gill Sans MT" panose="020B0502020104020203"/>
                        </a:defRPr>
                      </a:lvl7pPr>
                      <a:lvl8pPr marL="3199440" algn="l" defTabSz="914126" rtl="0" eaLnBrk="1" latinLnBrk="0" hangingPunct="1">
                        <a:defRPr sz="1799" b="1" kern="1200">
                          <a:solidFill>
                            <a:schemeClr val="lt1"/>
                          </a:solidFill>
                          <a:latin typeface="Gill Sans MT" panose="020B0502020104020203"/>
                        </a:defRPr>
                      </a:lvl8pPr>
                      <a:lvl9pPr marL="3656503" algn="l" defTabSz="914126" rtl="0" eaLnBrk="1" latinLnBrk="0" hangingPunct="1">
                        <a:defRPr sz="1799" b="1" kern="1200">
                          <a:solidFill>
                            <a:schemeClr val="lt1"/>
                          </a:solidFill>
                          <a:latin typeface="Gill Sans MT" panose="020B0502020104020203"/>
                        </a:defRPr>
                      </a:lvl9pPr>
                    </a:lstStyle>
                    <a:p>
                      <a:pPr marL="0" lvl="0" indent="0" algn="ctr">
                        <a:lnSpc>
                          <a:spcPct val="107000"/>
                        </a:lnSpc>
                        <a:spcAft>
                          <a:spcPts val="0"/>
                        </a:spcAft>
                        <a:buFont typeface="+mj-lt"/>
                        <a:buNone/>
                      </a:pPr>
                      <a:r>
                        <a:rPr lang="ro-RO" sz="1100" dirty="0">
                          <a:solidFill>
                            <a:schemeClr val="tx1"/>
                          </a:solidFill>
                          <a:effectLst/>
                        </a:rPr>
                        <a:t>2</a:t>
                      </a:r>
                      <a:endParaRPr lang="ro-RO"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lvl1pPr marL="0" algn="l" defTabSz="914126" rtl="0" eaLnBrk="1" latinLnBrk="0" hangingPunct="1">
                        <a:defRPr sz="1799" kern="1200">
                          <a:solidFill>
                            <a:schemeClr val="dk1"/>
                          </a:solidFill>
                          <a:latin typeface="Gill Sans MT" panose="020B0502020104020203"/>
                        </a:defRPr>
                      </a:lvl1pPr>
                      <a:lvl2pPr marL="457063" algn="l" defTabSz="914126" rtl="0" eaLnBrk="1" latinLnBrk="0" hangingPunct="1">
                        <a:defRPr sz="1799" kern="1200">
                          <a:solidFill>
                            <a:schemeClr val="dk1"/>
                          </a:solidFill>
                          <a:latin typeface="Gill Sans MT" panose="020B0502020104020203"/>
                        </a:defRPr>
                      </a:lvl2pPr>
                      <a:lvl3pPr marL="914126" algn="l" defTabSz="914126" rtl="0" eaLnBrk="1" latinLnBrk="0" hangingPunct="1">
                        <a:defRPr sz="1799" kern="1200">
                          <a:solidFill>
                            <a:schemeClr val="dk1"/>
                          </a:solidFill>
                          <a:latin typeface="Gill Sans MT" panose="020B0502020104020203"/>
                        </a:defRPr>
                      </a:lvl3pPr>
                      <a:lvl4pPr marL="1371189" algn="l" defTabSz="914126" rtl="0" eaLnBrk="1" latinLnBrk="0" hangingPunct="1">
                        <a:defRPr sz="1799" kern="1200">
                          <a:solidFill>
                            <a:schemeClr val="dk1"/>
                          </a:solidFill>
                          <a:latin typeface="Gill Sans MT" panose="020B0502020104020203"/>
                        </a:defRPr>
                      </a:lvl4pPr>
                      <a:lvl5pPr marL="1828251" algn="l" defTabSz="914126" rtl="0" eaLnBrk="1" latinLnBrk="0" hangingPunct="1">
                        <a:defRPr sz="1799" kern="1200">
                          <a:solidFill>
                            <a:schemeClr val="dk1"/>
                          </a:solidFill>
                          <a:latin typeface="Gill Sans MT" panose="020B0502020104020203"/>
                        </a:defRPr>
                      </a:lvl5pPr>
                      <a:lvl6pPr marL="2285314" algn="l" defTabSz="914126" rtl="0" eaLnBrk="1" latinLnBrk="0" hangingPunct="1">
                        <a:defRPr sz="1799" kern="1200">
                          <a:solidFill>
                            <a:schemeClr val="dk1"/>
                          </a:solidFill>
                          <a:latin typeface="Gill Sans MT" panose="020B0502020104020203"/>
                        </a:defRPr>
                      </a:lvl6pPr>
                      <a:lvl7pPr marL="2742377" algn="l" defTabSz="914126" rtl="0" eaLnBrk="1" latinLnBrk="0" hangingPunct="1">
                        <a:defRPr sz="1799" kern="1200">
                          <a:solidFill>
                            <a:schemeClr val="dk1"/>
                          </a:solidFill>
                          <a:latin typeface="Gill Sans MT" panose="020B0502020104020203"/>
                        </a:defRPr>
                      </a:lvl7pPr>
                      <a:lvl8pPr marL="3199440" algn="l" defTabSz="914126" rtl="0" eaLnBrk="1" latinLnBrk="0" hangingPunct="1">
                        <a:defRPr sz="1799" kern="1200">
                          <a:solidFill>
                            <a:schemeClr val="dk1"/>
                          </a:solidFill>
                          <a:latin typeface="Gill Sans MT" panose="020B0502020104020203"/>
                        </a:defRPr>
                      </a:lvl8pPr>
                      <a:lvl9pPr marL="3656503" algn="l" defTabSz="914126" rtl="0" eaLnBrk="1" latinLnBrk="0" hangingPunct="1">
                        <a:defRPr sz="1799" kern="1200">
                          <a:solidFill>
                            <a:schemeClr val="dk1"/>
                          </a:solidFill>
                          <a:latin typeface="Gill Sans MT" panose="020B0502020104020203"/>
                        </a:defRPr>
                      </a:lvl9pPr>
                    </a:lstStyle>
                    <a:p>
                      <a:pPr algn="ctr">
                        <a:lnSpc>
                          <a:spcPct val="107000"/>
                        </a:lnSpc>
                        <a:spcAft>
                          <a:spcPts val="0"/>
                        </a:spcAft>
                      </a:pPr>
                      <a:r>
                        <a:rPr lang="ro-RO" sz="1100" dirty="0">
                          <a:effectLst/>
                        </a:rPr>
                        <a:t>Prof. univ. dr. Drăcea Raluca Mihaela</a:t>
                      </a:r>
                      <a:endParaRPr lang="ro-R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lvl1pPr marL="0" algn="l" defTabSz="914126" rtl="0" eaLnBrk="1" latinLnBrk="0" hangingPunct="1">
                        <a:defRPr sz="1799" kern="1200">
                          <a:solidFill>
                            <a:schemeClr val="dk1"/>
                          </a:solidFill>
                          <a:latin typeface="Gill Sans MT" panose="020B0502020104020203"/>
                        </a:defRPr>
                      </a:lvl1pPr>
                      <a:lvl2pPr marL="457063" algn="l" defTabSz="914126" rtl="0" eaLnBrk="1" latinLnBrk="0" hangingPunct="1">
                        <a:defRPr sz="1799" kern="1200">
                          <a:solidFill>
                            <a:schemeClr val="dk1"/>
                          </a:solidFill>
                          <a:latin typeface="Gill Sans MT" panose="020B0502020104020203"/>
                        </a:defRPr>
                      </a:lvl2pPr>
                      <a:lvl3pPr marL="914126" algn="l" defTabSz="914126" rtl="0" eaLnBrk="1" latinLnBrk="0" hangingPunct="1">
                        <a:defRPr sz="1799" kern="1200">
                          <a:solidFill>
                            <a:schemeClr val="dk1"/>
                          </a:solidFill>
                          <a:latin typeface="Gill Sans MT" panose="020B0502020104020203"/>
                        </a:defRPr>
                      </a:lvl3pPr>
                      <a:lvl4pPr marL="1371189" algn="l" defTabSz="914126" rtl="0" eaLnBrk="1" latinLnBrk="0" hangingPunct="1">
                        <a:defRPr sz="1799" kern="1200">
                          <a:solidFill>
                            <a:schemeClr val="dk1"/>
                          </a:solidFill>
                          <a:latin typeface="Gill Sans MT" panose="020B0502020104020203"/>
                        </a:defRPr>
                      </a:lvl4pPr>
                      <a:lvl5pPr marL="1828251" algn="l" defTabSz="914126" rtl="0" eaLnBrk="1" latinLnBrk="0" hangingPunct="1">
                        <a:defRPr sz="1799" kern="1200">
                          <a:solidFill>
                            <a:schemeClr val="dk1"/>
                          </a:solidFill>
                          <a:latin typeface="Gill Sans MT" panose="020B0502020104020203"/>
                        </a:defRPr>
                      </a:lvl5pPr>
                      <a:lvl6pPr marL="2285314" algn="l" defTabSz="914126" rtl="0" eaLnBrk="1" latinLnBrk="0" hangingPunct="1">
                        <a:defRPr sz="1799" kern="1200">
                          <a:solidFill>
                            <a:schemeClr val="dk1"/>
                          </a:solidFill>
                          <a:latin typeface="Gill Sans MT" panose="020B0502020104020203"/>
                        </a:defRPr>
                      </a:lvl6pPr>
                      <a:lvl7pPr marL="2742377" algn="l" defTabSz="914126" rtl="0" eaLnBrk="1" latinLnBrk="0" hangingPunct="1">
                        <a:defRPr sz="1799" kern="1200">
                          <a:solidFill>
                            <a:schemeClr val="dk1"/>
                          </a:solidFill>
                          <a:latin typeface="Gill Sans MT" panose="020B0502020104020203"/>
                        </a:defRPr>
                      </a:lvl7pPr>
                      <a:lvl8pPr marL="3199440" algn="l" defTabSz="914126" rtl="0" eaLnBrk="1" latinLnBrk="0" hangingPunct="1">
                        <a:defRPr sz="1799" kern="1200">
                          <a:solidFill>
                            <a:schemeClr val="dk1"/>
                          </a:solidFill>
                          <a:latin typeface="Gill Sans MT" panose="020B0502020104020203"/>
                        </a:defRPr>
                      </a:lvl8pPr>
                      <a:lvl9pPr marL="3656503" algn="l" defTabSz="914126" rtl="0" eaLnBrk="1" latinLnBrk="0" hangingPunct="1">
                        <a:defRPr sz="1799" kern="1200">
                          <a:solidFill>
                            <a:schemeClr val="dk1"/>
                          </a:solidFill>
                          <a:latin typeface="Gill Sans MT" panose="020B0502020104020203"/>
                        </a:defRPr>
                      </a:lvl9pPr>
                    </a:lstStyle>
                    <a:p>
                      <a:pPr algn="ctr">
                        <a:lnSpc>
                          <a:spcPct val="107000"/>
                        </a:lnSpc>
                        <a:spcAft>
                          <a:spcPts val="0"/>
                        </a:spcAft>
                      </a:pPr>
                      <a:r>
                        <a:rPr lang="ro-RO" sz="1100" dirty="0">
                          <a:effectLst/>
                        </a:rPr>
                        <a:t>1</a:t>
                      </a:r>
                      <a:endParaRPr lang="ro-RO"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14503038"/>
                  </a:ext>
                </a:extLst>
              </a:tr>
              <a:tr h="183721">
                <a:tc>
                  <a:txBody>
                    <a:bodyPr/>
                    <a:lstStyle>
                      <a:lvl1pPr marL="0" algn="l" defTabSz="914126" rtl="0" eaLnBrk="1" latinLnBrk="0" hangingPunct="1">
                        <a:defRPr sz="1799" b="1" kern="1200">
                          <a:solidFill>
                            <a:schemeClr val="lt1"/>
                          </a:solidFill>
                          <a:latin typeface="Gill Sans MT" panose="020B0502020104020203"/>
                        </a:defRPr>
                      </a:lvl1pPr>
                      <a:lvl2pPr marL="457063" algn="l" defTabSz="914126" rtl="0" eaLnBrk="1" latinLnBrk="0" hangingPunct="1">
                        <a:defRPr sz="1799" b="1" kern="1200">
                          <a:solidFill>
                            <a:schemeClr val="lt1"/>
                          </a:solidFill>
                          <a:latin typeface="Gill Sans MT" panose="020B0502020104020203"/>
                        </a:defRPr>
                      </a:lvl2pPr>
                      <a:lvl3pPr marL="914126" algn="l" defTabSz="914126" rtl="0" eaLnBrk="1" latinLnBrk="0" hangingPunct="1">
                        <a:defRPr sz="1799" b="1" kern="1200">
                          <a:solidFill>
                            <a:schemeClr val="lt1"/>
                          </a:solidFill>
                          <a:latin typeface="Gill Sans MT" panose="020B0502020104020203"/>
                        </a:defRPr>
                      </a:lvl3pPr>
                      <a:lvl4pPr marL="1371189" algn="l" defTabSz="914126" rtl="0" eaLnBrk="1" latinLnBrk="0" hangingPunct="1">
                        <a:defRPr sz="1799" b="1" kern="1200">
                          <a:solidFill>
                            <a:schemeClr val="lt1"/>
                          </a:solidFill>
                          <a:latin typeface="Gill Sans MT" panose="020B0502020104020203"/>
                        </a:defRPr>
                      </a:lvl4pPr>
                      <a:lvl5pPr marL="1828251" algn="l" defTabSz="914126" rtl="0" eaLnBrk="1" latinLnBrk="0" hangingPunct="1">
                        <a:defRPr sz="1799" b="1" kern="1200">
                          <a:solidFill>
                            <a:schemeClr val="lt1"/>
                          </a:solidFill>
                          <a:latin typeface="Gill Sans MT" panose="020B0502020104020203"/>
                        </a:defRPr>
                      </a:lvl5pPr>
                      <a:lvl6pPr marL="2285314" algn="l" defTabSz="914126" rtl="0" eaLnBrk="1" latinLnBrk="0" hangingPunct="1">
                        <a:defRPr sz="1799" b="1" kern="1200">
                          <a:solidFill>
                            <a:schemeClr val="lt1"/>
                          </a:solidFill>
                          <a:latin typeface="Gill Sans MT" panose="020B0502020104020203"/>
                        </a:defRPr>
                      </a:lvl6pPr>
                      <a:lvl7pPr marL="2742377" algn="l" defTabSz="914126" rtl="0" eaLnBrk="1" latinLnBrk="0" hangingPunct="1">
                        <a:defRPr sz="1799" b="1" kern="1200">
                          <a:solidFill>
                            <a:schemeClr val="lt1"/>
                          </a:solidFill>
                          <a:latin typeface="Gill Sans MT" panose="020B0502020104020203"/>
                        </a:defRPr>
                      </a:lvl7pPr>
                      <a:lvl8pPr marL="3199440" algn="l" defTabSz="914126" rtl="0" eaLnBrk="1" latinLnBrk="0" hangingPunct="1">
                        <a:defRPr sz="1799" b="1" kern="1200">
                          <a:solidFill>
                            <a:schemeClr val="lt1"/>
                          </a:solidFill>
                          <a:latin typeface="Gill Sans MT" panose="020B0502020104020203"/>
                        </a:defRPr>
                      </a:lvl8pPr>
                      <a:lvl9pPr marL="3656503" algn="l" defTabSz="914126" rtl="0" eaLnBrk="1" latinLnBrk="0" hangingPunct="1">
                        <a:defRPr sz="1799" b="1" kern="1200">
                          <a:solidFill>
                            <a:schemeClr val="lt1"/>
                          </a:solidFill>
                          <a:latin typeface="Gill Sans MT" panose="020B0502020104020203"/>
                        </a:defRPr>
                      </a:lvl9pPr>
                    </a:lstStyle>
                    <a:p>
                      <a:pPr marL="0" lvl="0" indent="0" algn="ctr">
                        <a:lnSpc>
                          <a:spcPct val="107000"/>
                        </a:lnSpc>
                        <a:spcAft>
                          <a:spcPts val="0"/>
                        </a:spcAft>
                        <a:buFont typeface="+mj-lt"/>
                        <a:buNone/>
                      </a:pPr>
                      <a:r>
                        <a:rPr lang="ro-RO" sz="1100" dirty="0">
                          <a:solidFill>
                            <a:schemeClr val="tx1"/>
                          </a:solidFill>
                          <a:effectLst/>
                        </a:rPr>
                        <a:t>3</a:t>
                      </a:r>
                      <a:endParaRPr lang="ro-RO"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lvl1pPr marL="0" algn="l" defTabSz="914126" rtl="0" eaLnBrk="1" latinLnBrk="0" hangingPunct="1">
                        <a:defRPr sz="1799" kern="1200">
                          <a:solidFill>
                            <a:schemeClr val="dk1"/>
                          </a:solidFill>
                          <a:latin typeface="Gill Sans MT" panose="020B0502020104020203"/>
                        </a:defRPr>
                      </a:lvl1pPr>
                      <a:lvl2pPr marL="457063" algn="l" defTabSz="914126" rtl="0" eaLnBrk="1" latinLnBrk="0" hangingPunct="1">
                        <a:defRPr sz="1799" kern="1200">
                          <a:solidFill>
                            <a:schemeClr val="dk1"/>
                          </a:solidFill>
                          <a:latin typeface="Gill Sans MT" panose="020B0502020104020203"/>
                        </a:defRPr>
                      </a:lvl2pPr>
                      <a:lvl3pPr marL="914126" algn="l" defTabSz="914126" rtl="0" eaLnBrk="1" latinLnBrk="0" hangingPunct="1">
                        <a:defRPr sz="1799" kern="1200">
                          <a:solidFill>
                            <a:schemeClr val="dk1"/>
                          </a:solidFill>
                          <a:latin typeface="Gill Sans MT" panose="020B0502020104020203"/>
                        </a:defRPr>
                      </a:lvl3pPr>
                      <a:lvl4pPr marL="1371189" algn="l" defTabSz="914126" rtl="0" eaLnBrk="1" latinLnBrk="0" hangingPunct="1">
                        <a:defRPr sz="1799" kern="1200">
                          <a:solidFill>
                            <a:schemeClr val="dk1"/>
                          </a:solidFill>
                          <a:latin typeface="Gill Sans MT" panose="020B0502020104020203"/>
                        </a:defRPr>
                      </a:lvl4pPr>
                      <a:lvl5pPr marL="1828251" algn="l" defTabSz="914126" rtl="0" eaLnBrk="1" latinLnBrk="0" hangingPunct="1">
                        <a:defRPr sz="1799" kern="1200">
                          <a:solidFill>
                            <a:schemeClr val="dk1"/>
                          </a:solidFill>
                          <a:latin typeface="Gill Sans MT" panose="020B0502020104020203"/>
                        </a:defRPr>
                      </a:lvl5pPr>
                      <a:lvl6pPr marL="2285314" algn="l" defTabSz="914126" rtl="0" eaLnBrk="1" latinLnBrk="0" hangingPunct="1">
                        <a:defRPr sz="1799" kern="1200">
                          <a:solidFill>
                            <a:schemeClr val="dk1"/>
                          </a:solidFill>
                          <a:latin typeface="Gill Sans MT" panose="020B0502020104020203"/>
                        </a:defRPr>
                      </a:lvl6pPr>
                      <a:lvl7pPr marL="2742377" algn="l" defTabSz="914126" rtl="0" eaLnBrk="1" latinLnBrk="0" hangingPunct="1">
                        <a:defRPr sz="1799" kern="1200">
                          <a:solidFill>
                            <a:schemeClr val="dk1"/>
                          </a:solidFill>
                          <a:latin typeface="Gill Sans MT" panose="020B0502020104020203"/>
                        </a:defRPr>
                      </a:lvl7pPr>
                      <a:lvl8pPr marL="3199440" algn="l" defTabSz="914126" rtl="0" eaLnBrk="1" latinLnBrk="0" hangingPunct="1">
                        <a:defRPr sz="1799" kern="1200">
                          <a:solidFill>
                            <a:schemeClr val="dk1"/>
                          </a:solidFill>
                          <a:latin typeface="Gill Sans MT" panose="020B0502020104020203"/>
                        </a:defRPr>
                      </a:lvl8pPr>
                      <a:lvl9pPr marL="3656503" algn="l" defTabSz="914126" rtl="0" eaLnBrk="1" latinLnBrk="0" hangingPunct="1">
                        <a:defRPr sz="1799" kern="1200">
                          <a:solidFill>
                            <a:schemeClr val="dk1"/>
                          </a:solidFill>
                          <a:latin typeface="Gill Sans MT" panose="020B0502020104020203"/>
                        </a:defRPr>
                      </a:lvl9pPr>
                    </a:lstStyle>
                    <a:p>
                      <a:pPr algn="ctr">
                        <a:lnSpc>
                          <a:spcPct val="107000"/>
                        </a:lnSpc>
                        <a:spcAft>
                          <a:spcPts val="0"/>
                        </a:spcAft>
                      </a:pPr>
                      <a:r>
                        <a:rPr lang="ro-RO" sz="1100" dirty="0">
                          <a:effectLst/>
                        </a:rPr>
                        <a:t>Prof. univ. dr. Ion Raluca Andreea</a:t>
                      </a:r>
                      <a:endParaRPr lang="ro-R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lvl1pPr marL="0" algn="l" defTabSz="914126" rtl="0" eaLnBrk="1" latinLnBrk="0" hangingPunct="1">
                        <a:defRPr sz="1799" kern="1200">
                          <a:solidFill>
                            <a:schemeClr val="dk1"/>
                          </a:solidFill>
                          <a:latin typeface="Gill Sans MT" panose="020B0502020104020203"/>
                        </a:defRPr>
                      </a:lvl1pPr>
                      <a:lvl2pPr marL="457063" algn="l" defTabSz="914126" rtl="0" eaLnBrk="1" latinLnBrk="0" hangingPunct="1">
                        <a:defRPr sz="1799" kern="1200">
                          <a:solidFill>
                            <a:schemeClr val="dk1"/>
                          </a:solidFill>
                          <a:latin typeface="Gill Sans MT" panose="020B0502020104020203"/>
                        </a:defRPr>
                      </a:lvl2pPr>
                      <a:lvl3pPr marL="914126" algn="l" defTabSz="914126" rtl="0" eaLnBrk="1" latinLnBrk="0" hangingPunct="1">
                        <a:defRPr sz="1799" kern="1200">
                          <a:solidFill>
                            <a:schemeClr val="dk1"/>
                          </a:solidFill>
                          <a:latin typeface="Gill Sans MT" panose="020B0502020104020203"/>
                        </a:defRPr>
                      </a:lvl3pPr>
                      <a:lvl4pPr marL="1371189" algn="l" defTabSz="914126" rtl="0" eaLnBrk="1" latinLnBrk="0" hangingPunct="1">
                        <a:defRPr sz="1799" kern="1200">
                          <a:solidFill>
                            <a:schemeClr val="dk1"/>
                          </a:solidFill>
                          <a:latin typeface="Gill Sans MT" panose="020B0502020104020203"/>
                        </a:defRPr>
                      </a:lvl4pPr>
                      <a:lvl5pPr marL="1828251" algn="l" defTabSz="914126" rtl="0" eaLnBrk="1" latinLnBrk="0" hangingPunct="1">
                        <a:defRPr sz="1799" kern="1200">
                          <a:solidFill>
                            <a:schemeClr val="dk1"/>
                          </a:solidFill>
                          <a:latin typeface="Gill Sans MT" panose="020B0502020104020203"/>
                        </a:defRPr>
                      </a:lvl5pPr>
                      <a:lvl6pPr marL="2285314" algn="l" defTabSz="914126" rtl="0" eaLnBrk="1" latinLnBrk="0" hangingPunct="1">
                        <a:defRPr sz="1799" kern="1200">
                          <a:solidFill>
                            <a:schemeClr val="dk1"/>
                          </a:solidFill>
                          <a:latin typeface="Gill Sans MT" panose="020B0502020104020203"/>
                        </a:defRPr>
                      </a:lvl6pPr>
                      <a:lvl7pPr marL="2742377" algn="l" defTabSz="914126" rtl="0" eaLnBrk="1" latinLnBrk="0" hangingPunct="1">
                        <a:defRPr sz="1799" kern="1200">
                          <a:solidFill>
                            <a:schemeClr val="dk1"/>
                          </a:solidFill>
                          <a:latin typeface="Gill Sans MT" panose="020B0502020104020203"/>
                        </a:defRPr>
                      </a:lvl7pPr>
                      <a:lvl8pPr marL="3199440" algn="l" defTabSz="914126" rtl="0" eaLnBrk="1" latinLnBrk="0" hangingPunct="1">
                        <a:defRPr sz="1799" kern="1200">
                          <a:solidFill>
                            <a:schemeClr val="dk1"/>
                          </a:solidFill>
                          <a:latin typeface="Gill Sans MT" panose="020B0502020104020203"/>
                        </a:defRPr>
                      </a:lvl8pPr>
                      <a:lvl9pPr marL="3656503" algn="l" defTabSz="914126" rtl="0" eaLnBrk="1" latinLnBrk="0" hangingPunct="1">
                        <a:defRPr sz="1799" kern="1200">
                          <a:solidFill>
                            <a:schemeClr val="dk1"/>
                          </a:solidFill>
                          <a:latin typeface="Gill Sans MT" panose="020B0502020104020203"/>
                        </a:defRPr>
                      </a:lvl9pPr>
                    </a:lstStyle>
                    <a:p>
                      <a:pPr algn="ctr">
                        <a:lnSpc>
                          <a:spcPct val="107000"/>
                        </a:lnSpc>
                        <a:spcAft>
                          <a:spcPts val="0"/>
                        </a:spcAft>
                      </a:pPr>
                      <a:r>
                        <a:rPr lang="ro-RO" sz="1100" dirty="0">
                          <a:effectLst/>
                        </a:rPr>
                        <a:t>2</a:t>
                      </a:r>
                      <a:endParaRPr lang="ro-RO"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5958884"/>
                  </a:ext>
                </a:extLst>
              </a:tr>
              <a:tr h="320103">
                <a:tc>
                  <a:txBody>
                    <a:bodyPr/>
                    <a:lstStyle>
                      <a:lvl1pPr marL="0" algn="l" defTabSz="914126" rtl="0" eaLnBrk="1" latinLnBrk="0" hangingPunct="1">
                        <a:defRPr sz="1799" b="1" kern="1200">
                          <a:solidFill>
                            <a:schemeClr val="lt1"/>
                          </a:solidFill>
                          <a:latin typeface="Gill Sans MT" panose="020B0502020104020203"/>
                        </a:defRPr>
                      </a:lvl1pPr>
                      <a:lvl2pPr marL="457063" algn="l" defTabSz="914126" rtl="0" eaLnBrk="1" latinLnBrk="0" hangingPunct="1">
                        <a:defRPr sz="1799" b="1" kern="1200">
                          <a:solidFill>
                            <a:schemeClr val="lt1"/>
                          </a:solidFill>
                          <a:latin typeface="Gill Sans MT" panose="020B0502020104020203"/>
                        </a:defRPr>
                      </a:lvl2pPr>
                      <a:lvl3pPr marL="914126" algn="l" defTabSz="914126" rtl="0" eaLnBrk="1" latinLnBrk="0" hangingPunct="1">
                        <a:defRPr sz="1799" b="1" kern="1200">
                          <a:solidFill>
                            <a:schemeClr val="lt1"/>
                          </a:solidFill>
                          <a:latin typeface="Gill Sans MT" panose="020B0502020104020203"/>
                        </a:defRPr>
                      </a:lvl3pPr>
                      <a:lvl4pPr marL="1371189" algn="l" defTabSz="914126" rtl="0" eaLnBrk="1" latinLnBrk="0" hangingPunct="1">
                        <a:defRPr sz="1799" b="1" kern="1200">
                          <a:solidFill>
                            <a:schemeClr val="lt1"/>
                          </a:solidFill>
                          <a:latin typeface="Gill Sans MT" panose="020B0502020104020203"/>
                        </a:defRPr>
                      </a:lvl4pPr>
                      <a:lvl5pPr marL="1828251" algn="l" defTabSz="914126" rtl="0" eaLnBrk="1" latinLnBrk="0" hangingPunct="1">
                        <a:defRPr sz="1799" b="1" kern="1200">
                          <a:solidFill>
                            <a:schemeClr val="lt1"/>
                          </a:solidFill>
                          <a:latin typeface="Gill Sans MT" panose="020B0502020104020203"/>
                        </a:defRPr>
                      </a:lvl5pPr>
                      <a:lvl6pPr marL="2285314" algn="l" defTabSz="914126" rtl="0" eaLnBrk="1" latinLnBrk="0" hangingPunct="1">
                        <a:defRPr sz="1799" b="1" kern="1200">
                          <a:solidFill>
                            <a:schemeClr val="lt1"/>
                          </a:solidFill>
                          <a:latin typeface="Gill Sans MT" panose="020B0502020104020203"/>
                        </a:defRPr>
                      </a:lvl6pPr>
                      <a:lvl7pPr marL="2742377" algn="l" defTabSz="914126" rtl="0" eaLnBrk="1" latinLnBrk="0" hangingPunct="1">
                        <a:defRPr sz="1799" b="1" kern="1200">
                          <a:solidFill>
                            <a:schemeClr val="lt1"/>
                          </a:solidFill>
                          <a:latin typeface="Gill Sans MT" panose="020B0502020104020203"/>
                        </a:defRPr>
                      </a:lvl7pPr>
                      <a:lvl8pPr marL="3199440" algn="l" defTabSz="914126" rtl="0" eaLnBrk="1" latinLnBrk="0" hangingPunct="1">
                        <a:defRPr sz="1799" b="1" kern="1200">
                          <a:solidFill>
                            <a:schemeClr val="lt1"/>
                          </a:solidFill>
                          <a:latin typeface="Gill Sans MT" panose="020B0502020104020203"/>
                        </a:defRPr>
                      </a:lvl8pPr>
                      <a:lvl9pPr marL="3656503" algn="l" defTabSz="914126" rtl="0" eaLnBrk="1" latinLnBrk="0" hangingPunct="1">
                        <a:defRPr sz="1799" b="1" kern="1200">
                          <a:solidFill>
                            <a:schemeClr val="lt1"/>
                          </a:solidFill>
                          <a:latin typeface="Gill Sans MT" panose="020B0502020104020203"/>
                        </a:defRPr>
                      </a:lvl9pPr>
                    </a:lstStyle>
                    <a:p>
                      <a:pPr marL="0" lvl="0" indent="0" algn="ctr">
                        <a:lnSpc>
                          <a:spcPct val="107000"/>
                        </a:lnSpc>
                        <a:spcAft>
                          <a:spcPts val="0"/>
                        </a:spcAft>
                        <a:buFont typeface="+mj-lt"/>
                        <a:buNone/>
                      </a:pPr>
                      <a:r>
                        <a:rPr lang="ro-RO" sz="1100" dirty="0">
                          <a:solidFill>
                            <a:schemeClr val="tx1"/>
                          </a:solidFill>
                          <a:effectLst/>
                        </a:rPr>
                        <a:t>4</a:t>
                      </a:r>
                      <a:endParaRPr lang="ro-RO"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lvl1pPr marL="0" algn="l" defTabSz="914126" rtl="0" eaLnBrk="1" latinLnBrk="0" hangingPunct="1">
                        <a:defRPr sz="1799" kern="1200">
                          <a:solidFill>
                            <a:schemeClr val="dk1"/>
                          </a:solidFill>
                          <a:latin typeface="Gill Sans MT" panose="020B0502020104020203"/>
                        </a:defRPr>
                      </a:lvl1pPr>
                      <a:lvl2pPr marL="457063" algn="l" defTabSz="914126" rtl="0" eaLnBrk="1" latinLnBrk="0" hangingPunct="1">
                        <a:defRPr sz="1799" kern="1200">
                          <a:solidFill>
                            <a:schemeClr val="dk1"/>
                          </a:solidFill>
                          <a:latin typeface="Gill Sans MT" panose="020B0502020104020203"/>
                        </a:defRPr>
                      </a:lvl2pPr>
                      <a:lvl3pPr marL="914126" algn="l" defTabSz="914126" rtl="0" eaLnBrk="1" latinLnBrk="0" hangingPunct="1">
                        <a:defRPr sz="1799" kern="1200">
                          <a:solidFill>
                            <a:schemeClr val="dk1"/>
                          </a:solidFill>
                          <a:latin typeface="Gill Sans MT" panose="020B0502020104020203"/>
                        </a:defRPr>
                      </a:lvl3pPr>
                      <a:lvl4pPr marL="1371189" algn="l" defTabSz="914126" rtl="0" eaLnBrk="1" latinLnBrk="0" hangingPunct="1">
                        <a:defRPr sz="1799" kern="1200">
                          <a:solidFill>
                            <a:schemeClr val="dk1"/>
                          </a:solidFill>
                          <a:latin typeface="Gill Sans MT" panose="020B0502020104020203"/>
                        </a:defRPr>
                      </a:lvl4pPr>
                      <a:lvl5pPr marL="1828251" algn="l" defTabSz="914126" rtl="0" eaLnBrk="1" latinLnBrk="0" hangingPunct="1">
                        <a:defRPr sz="1799" kern="1200">
                          <a:solidFill>
                            <a:schemeClr val="dk1"/>
                          </a:solidFill>
                          <a:latin typeface="Gill Sans MT" panose="020B0502020104020203"/>
                        </a:defRPr>
                      </a:lvl5pPr>
                      <a:lvl6pPr marL="2285314" algn="l" defTabSz="914126" rtl="0" eaLnBrk="1" latinLnBrk="0" hangingPunct="1">
                        <a:defRPr sz="1799" kern="1200">
                          <a:solidFill>
                            <a:schemeClr val="dk1"/>
                          </a:solidFill>
                          <a:latin typeface="Gill Sans MT" panose="020B0502020104020203"/>
                        </a:defRPr>
                      </a:lvl6pPr>
                      <a:lvl7pPr marL="2742377" algn="l" defTabSz="914126" rtl="0" eaLnBrk="1" latinLnBrk="0" hangingPunct="1">
                        <a:defRPr sz="1799" kern="1200">
                          <a:solidFill>
                            <a:schemeClr val="dk1"/>
                          </a:solidFill>
                          <a:latin typeface="Gill Sans MT" panose="020B0502020104020203"/>
                        </a:defRPr>
                      </a:lvl7pPr>
                      <a:lvl8pPr marL="3199440" algn="l" defTabSz="914126" rtl="0" eaLnBrk="1" latinLnBrk="0" hangingPunct="1">
                        <a:defRPr sz="1799" kern="1200">
                          <a:solidFill>
                            <a:schemeClr val="dk1"/>
                          </a:solidFill>
                          <a:latin typeface="Gill Sans MT" panose="020B0502020104020203"/>
                        </a:defRPr>
                      </a:lvl8pPr>
                      <a:lvl9pPr marL="3656503" algn="l" defTabSz="914126" rtl="0" eaLnBrk="1" latinLnBrk="0" hangingPunct="1">
                        <a:defRPr sz="1799" kern="1200">
                          <a:solidFill>
                            <a:schemeClr val="dk1"/>
                          </a:solidFill>
                          <a:latin typeface="Gill Sans MT" panose="020B0502020104020203"/>
                        </a:defRPr>
                      </a:lvl9pPr>
                    </a:lstStyle>
                    <a:p>
                      <a:pPr algn="ctr">
                        <a:lnSpc>
                          <a:spcPct val="107000"/>
                        </a:lnSpc>
                        <a:spcAft>
                          <a:spcPts val="0"/>
                        </a:spcAft>
                      </a:pPr>
                      <a:r>
                        <a:rPr lang="ro-RO" sz="1100" dirty="0">
                          <a:effectLst/>
                        </a:rPr>
                        <a:t>Prof. univ. dr. Marcu Nicu</a:t>
                      </a:r>
                      <a:endParaRPr lang="ro-R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lvl1pPr marL="0" algn="l" defTabSz="914126" rtl="0" eaLnBrk="1" latinLnBrk="0" hangingPunct="1">
                        <a:defRPr sz="1799" kern="1200">
                          <a:solidFill>
                            <a:schemeClr val="dk1"/>
                          </a:solidFill>
                          <a:latin typeface="Gill Sans MT" panose="020B0502020104020203"/>
                        </a:defRPr>
                      </a:lvl1pPr>
                      <a:lvl2pPr marL="457063" algn="l" defTabSz="914126" rtl="0" eaLnBrk="1" latinLnBrk="0" hangingPunct="1">
                        <a:defRPr sz="1799" kern="1200">
                          <a:solidFill>
                            <a:schemeClr val="dk1"/>
                          </a:solidFill>
                          <a:latin typeface="Gill Sans MT" panose="020B0502020104020203"/>
                        </a:defRPr>
                      </a:lvl2pPr>
                      <a:lvl3pPr marL="914126" algn="l" defTabSz="914126" rtl="0" eaLnBrk="1" latinLnBrk="0" hangingPunct="1">
                        <a:defRPr sz="1799" kern="1200">
                          <a:solidFill>
                            <a:schemeClr val="dk1"/>
                          </a:solidFill>
                          <a:latin typeface="Gill Sans MT" panose="020B0502020104020203"/>
                        </a:defRPr>
                      </a:lvl3pPr>
                      <a:lvl4pPr marL="1371189" algn="l" defTabSz="914126" rtl="0" eaLnBrk="1" latinLnBrk="0" hangingPunct="1">
                        <a:defRPr sz="1799" kern="1200">
                          <a:solidFill>
                            <a:schemeClr val="dk1"/>
                          </a:solidFill>
                          <a:latin typeface="Gill Sans MT" panose="020B0502020104020203"/>
                        </a:defRPr>
                      </a:lvl4pPr>
                      <a:lvl5pPr marL="1828251" algn="l" defTabSz="914126" rtl="0" eaLnBrk="1" latinLnBrk="0" hangingPunct="1">
                        <a:defRPr sz="1799" kern="1200">
                          <a:solidFill>
                            <a:schemeClr val="dk1"/>
                          </a:solidFill>
                          <a:latin typeface="Gill Sans MT" panose="020B0502020104020203"/>
                        </a:defRPr>
                      </a:lvl5pPr>
                      <a:lvl6pPr marL="2285314" algn="l" defTabSz="914126" rtl="0" eaLnBrk="1" latinLnBrk="0" hangingPunct="1">
                        <a:defRPr sz="1799" kern="1200">
                          <a:solidFill>
                            <a:schemeClr val="dk1"/>
                          </a:solidFill>
                          <a:latin typeface="Gill Sans MT" panose="020B0502020104020203"/>
                        </a:defRPr>
                      </a:lvl6pPr>
                      <a:lvl7pPr marL="2742377" algn="l" defTabSz="914126" rtl="0" eaLnBrk="1" latinLnBrk="0" hangingPunct="1">
                        <a:defRPr sz="1799" kern="1200">
                          <a:solidFill>
                            <a:schemeClr val="dk1"/>
                          </a:solidFill>
                          <a:latin typeface="Gill Sans MT" panose="020B0502020104020203"/>
                        </a:defRPr>
                      </a:lvl7pPr>
                      <a:lvl8pPr marL="3199440" algn="l" defTabSz="914126" rtl="0" eaLnBrk="1" latinLnBrk="0" hangingPunct="1">
                        <a:defRPr sz="1799" kern="1200">
                          <a:solidFill>
                            <a:schemeClr val="dk1"/>
                          </a:solidFill>
                          <a:latin typeface="Gill Sans MT" panose="020B0502020104020203"/>
                        </a:defRPr>
                      </a:lvl8pPr>
                      <a:lvl9pPr marL="3656503" algn="l" defTabSz="914126" rtl="0" eaLnBrk="1" latinLnBrk="0" hangingPunct="1">
                        <a:defRPr sz="1799" kern="1200">
                          <a:solidFill>
                            <a:schemeClr val="dk1"/>
                          </a:solidFill>
                          <a:latin typeface="Gill Sans MT" panose="020B0502020104020203"/>
                        </a:defRPr>
                      </a:lvl9pPr>
                    </a:lstStyle>
                    <a:p>
                      <a:pPr algn="ctr">
                        <a:lnSpc>
                          <a:spcPct val="107000"/>
                        </a:lnSpc>
                        <a:spcAft>
                          <a:spcPts val="0"/>
                        </a:spcAft>
                      </a:pPr>
                      <a:r>
                        <a:rPr lang="ro-RO" sz="1100" dirty="0">
                          <a:effectLst/>
                        </a:rPr>
                        <a:t>2</a:t>
                      </a:r>
                      <a:endParaRPr lang="ro-RO"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98524554"/>
                  </a:ext>
                </a:extLst>
              </a:tr>
              <a:tr h="230729">
                <a:tc>
                  <a:txBody>
                    <a:bodyPr/>
                    <a:lstStyle>
                      <a:lvl1pPr marL="0" algn="l" defTabSz="914126" rtl="0" eaLnBrk="1" latinLnBrk="0" hangingPunct="1">
                        <a:defRPr sz="1799" b="1" kern="1200">
                          <a:solidFill>
                            <a:schemeClr val="lt1"/>
                          </a:solidFill>
                          <a:latin typeface="Gill Sans MT" panose="020B0502020104020203"/>
                        </a:defRPr>
                      </a:lvl1pPr>
                      <a:lvl2pPr marL="457063" algn="l" defTabSz="914126" rtl="0" eaLnBrk="1" latinLnBrk="0" hangingPunct="1">
                        <a:defRPr sz="1799" b="1" kern="1200">
                          <a:solidFill>
                            <a:schemeClr val="lt1"/>
                          </a:solidFill>
                          <a:latin typeface="Gill Sans MT" panose="020B0502020104020203"/>
                        </a:defRPr>
                      </a:lvl2pPr>
                      <a:lvl3pPr marL="914126" algn="l" defTabSz="914126" rtl="0" eaLnBrk="1" latinLnBrk="0" hangingPunct="1">
                        <a:defRPr sz="1799" b="1" kern="1200">
                          <a:solidFill>
                            <a:schemeClr val="lt1"/>
                          </a:solidFill>
                          <a:latin typeface="Gill Sans MT" panose="020B0502020104020203"/>
                        </a:defRPr>
                      </a:lvl3pPr>
                      <a:lvl4pPr marL="1371189" algn="l" defTabSz="914126" rtl="0" eaLnBrk="1" latinLnBrk="0" hangingPunct="1">
                        <a:defRPr sz="1799" b="1" kern="1200">
                          <a:solidFill>
                            <a:schemeClr val="lt1"/>
                          </a:solidFill>
                          <a:latin typeface="Gill Sans MT" panose="020B0502020104020203"/>
                        </a:defRPr>
                      </a:lvl4pPr>
                      <a:lvl5pPr marL="1828251" algn="l" defTabSz="914126" rtl="0" eaLnBrk="1" latinLnBrk="0" hangingPunct="1">
                        <a:defRPr sz="1799" b="1" kern="1200">
                          <a:solidFill>
                            <a:schemeClr val="lt1"/>
                          </a:solidFill>
                          <a:latin typeface="Gill Sans MT" panose="020B0502020104020203"/>
                        </a:defRPr>
                      </a:lvl5pPr>
                      <a:lvl6pPr marL="2285314" algn="l" defTabSz="914126" rtl="0" eaLnBrk="1" latinLnBrk="0" hangingPunct="1">
                        <a:defRPr sz="1799" b="1" kern="1200">
                          <a:solidFill>
                            <a:schemeClr val="lt1"/>
                          </a:solidFill>
                          <a:latin typeface="Gill Sans MT" panose="020B0502020104020203"/>
                        </a:defRPr>
                      </a:lvl6pPr>
                      <a:lvl7pPr marL="2742377" algn="l" defTabSz="914126" rtl="0" eaLnBrk="1" latinLnBrk="0" hangingPunct="1">
                        <a:defRPr sz="1799" b="1" kern="1200">
                          <a:solidFill>
                            <a:schemeClr val="lt1"/>
                          </a:solidFill>
                          <a:latin typeface="Gill Sans MT" panose="020B0502020104020203"/>
                        </a:defRPr>
                      </a:lvl7pPr>
                      <a:lvl8pPr marL="3199440" algn="l" defTabSz="914126" rtl="0" eaLnBrk="1" latinLnBrk="0" hangingPunct="1">
                        <a:defRPr sz="1799" b="1" kern="1200">
                          <a:solidFill>
                            <a:schemeClr val="lt1"/>
                          </a:solidFill>
                          <a:latin typeface="Gill Sans MT" panose="020B0502020104020203"/>
                        </a:defRPr>
                      </a:lvl8pPr>
                      <a:lvl9pPr marL="3656503" algn="l" defTabSz="914126" rtl="0" eaLnBrk="1" latinLnBrk="0" hangingPunct="1">
                        <a:defRPr sz="1799" b="1" kern="1200">
                          <a:solidFill>
                            <a:schemeClr val="lt1"/>
                          </a:solidFill>
                          <a:latin typeface="Gill Sans MT" panose="020B0502020104020203"/>
                        </a:defRPr>
                      </a:lvl9pPr>
                    </a:lstStyle>
                    <a:p>
                      <a:pPr marL="0" lvl="0" indent="0" algn="ctr">
                        <a:lnSpc>
                          <a:spcPct val="107000"/>
                        </a:lnSpc>
                        <a:spcAft>
                          <a:spcPts val="0"/>
                        </a:spcAft>
                        <a:buFont typeface="+mj-lt"/>
                        <a:buNone/>
                      </a:pPr>
                      <a:r>
                        <a:rPr lang="ro-RO" sz="1100" dirty="0">
                          <a:solidFill>
                            <a:schemeClr val="tx1"/>
                          </a:solidFill>
                          <a:effectLst/>
                        </a:rPr>
                        <a:t>5</a:t>
                      </a:r>
                      <a:endParaRPr lang="ro-RO"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lvl1pPr marL="0" algn="l" defTabSz="914126" rtl="0" eaLnBrk="1" latinLnBrk="0" hangingPunct="1">
                        <a:defRPr sz="1799" kern="1200">
                          <a:solidFill>
                            <a:schemeClr val="dk1"/>
                          </a:solidFill>
                          <a:latin typeface="Gill Sans MT" panose="020B0502020104020203"/>
                        </a:defRPr>
                      </a:lvl1pPr>
                      <a:lvl2pPr marL="457063" algn="l" defTabSz="914126" rtl="0" eaLnBrk="1" latinLnBrk="0" hangingPunct="1">
                        <a:defRPr sz="1799" kern="1200">
                          <a:solidFill>
                            <a:schemeClr val="dk1"/>
                          </a:solidFill>
                          <a:latin typeface="Gill Sans MT" panose="020B0502020104020203"/>
                        </a:defRPr>
                      </a:lvl2pPr>
                      <a:lvl3pPr marL="914126" algn="l" defTabSz="914126" rtl="0" eaLnBrk="1" latinLnBrk="0" hangingPunct="1">
                        <a:defRPr sz="1799" kern="1200">
                          <a:solidFill>
                            <a:schemeClr val="dk1"/>
                          </a:solidFill>
                          <a:latin typeface="Gill Sans MT" panose="020B0502020104020203"/>
                        </a:defRPr>
                      </a:lvl3pPr>
                      <a:lvl4pPr marL="1371189" algn="l" defTabSz="914126" rtl="0" eaLnBrk="1" latinLnBrk="0" hangingPunct="1">
                        <a:defRPr sz="1799" kern="1200">
                          <a:solidFill>
                            <a:schemeClr val="dk1"/>
                          </a:solidFill>
                          <a:latin typeface="Gill Sans MT" panose="020B0502020104020203"/>
                        </a:defRPr>
                      </a:lvl4pPr>
                      <a:lvl5pPr marL="1828251" algn="l" defTabSz="914126" rtl="0" eaLnBrk="1" latinLnBrk="0" hangingPunct="1">
                        <a:defRPr sz="1799" kern="1200">
                          <a:solidFill>
                            <a:schemeClr val="dk1"/>
                          </a:solidFill>
                          <a:latin typeface="Gill Sans MT" panose="020B0502020104020203"/>
                        </a:defRPr>
                      </a:lvl5pPr>
                      <a:lvl6pPr marL="2285314" algn="l" defTabSz="914126" rtl="0" eaLnBrk="1" latinLnBrk="0" hangingPunct="1">
                        <a:defRPr sz="1799" kern="1200">
                          <a:solidFill>
                            <a:schemeClr val="dk1"/>
                          </a:solidFill>
                          <a:latin typeface="Gill Sans MT" panose="020B0502020104020203"/>
                        </a:defRPr>
                      </a:lvl6pPr>
                      <a:lvl7pPr marL="2742377" algn="l" defTabSz="914126" rtl="0" eaLnBrk="1" latinLnBrk="0" hangingPunct="1">
                        <a:defRPr sz="1799" kern="1200">
                          <a:solidFill>
                            <a:schemeClr val="dk1"/>
                          </a:solidFill>
                          <a:latin typeface="Gill Sans MT" panose="020B0502020104020203"/>
                        </a:defRPr>
                      </a:lvl7pPr>
                      <a:lvl8pPr marL="3199440" algn="l" defTabSz="914126" rtl="0" eaLnBrk="1" latinLnBrk="0" hangingPunct="1">
                        <a:defRPr sz="1799" kern="1200">
                          <a:solidFill>
                            <a:schemeClr val="dk1"/>
                          </a:solidFill>
                          <a:latin typeface="Gill Sans MT" panose="020B0502020104020203"/>
                        </a:defRPr>
                      </a:lvl8pPr>
                      <a:lvl9pPr marL="3656503" algn="l" defTabSz="914126" rtl="0" eaLnBrk="1" latinLnBrk="0" hangingPunct="1">
                        <a:defRPr sz="1799" kern="1200">
                          <a:solidFill>
                            <a:schemeClr val="dk1"/>
                          </a:solidFill>
                          <a:latin typeface="Gill Sans MT" panose="020B0502020104020203"/>
                        </a:defRPr>
                      </a:lvl9pPr>
                    </a:lstStyle>
                    <a:p>
                      <a:pPr marL="0" marR="0" indent="0" algn="ctr" defTabSz="914400" rtl="0" eaLnBrk="1" fontAlgn="auto" latinLnBrk="0" hangingPunct="1">
                        <a:lnSpc>
                          <a:spcPct val="107000"/>
                        </a:lnSpc>
                        <a:spcBef>
                          <a:spcPts val="0"/>
                        </a:spcBef>
                        <a:spcAft>
                          <a:spcPts val="0"/>
                        </a:spcAft>
                        <a:buClrTx/>
                        <a:buSzTx/>
                        <a:buFontTx/>
                        <a:buNone/>
                        <a:tabLst/>
                        <a:defRPr/>
                      </a:pPr>
                      <a:r>
                        <a:rPr lang="ro-RO" sz="1100" dirty="0">
                          <a:effectLst/>
                        </a:rPr>
                        <a:t>Prof. univ. dr. Negrei Costel în cotutelă cu Prof. univ. dr. Lădaru Georgiana-Raluca</a:t>
                      </a:r>
                    </a:p>
                  </a:txBody>
                  <a:tcPr marL="68580" marR="68580" marT="0" marB="0" anchor="ctr"/>
                </a:tc>
                <a:tc>
                  <a:txBody>
                    <a:bodyPr/>
                    <a:lstStyle>
                      <a:lvl1pPr marL="0" algn="l" defTabSz="914126" rtl="0" eaLnBrk="1" latinLnBrk="0" hangingPunct="1">
                        <a:defRPr sz="1799" kern="1200">
                          <a:solidFill>
                            <a:schemeClr val="dk1"/>
                          </a:solidFill>
                          <a:latin typeface="Gill Sans MT" panose="020B0502020104020203"/>
                        </a:defRPr>
                      </a:lvl1pPr>
                      <a:lvl2pPr marL="457063" algn="l" defTabSz="914126" rtl="0" eaLnBrk="1" latinLnBrk="0" hangingPunct="1">
                        <a:defRPr sz="1799" kern="1200">
                          <a:solidFill>
                            <a:schemeClr val="dk1"/>
                          </a:solidFill>
                          <a:latin typeface="Gill Sans MT" panose="020B0502020104020203"/>
                        </a:defRPr>
                      </a:lvl2pPr>
                      <a:lvl3pPr marL="914126" algn="l" defTabSz="914126" rtl="0" eaLnBrk="1" latinLnBrk="0" hangingPunct="1">
                        <a:defRPr sz="1799" kern="1200">
                          <a:solidFill>
                            <a:schemeClr val="dk1"/>
                          </a:solidFill>
                          <a:latin typeface="Gill Sans MT" panose="020B0502020104020203"/>
                        </a:defRPr>
                      </a:lvl3pPr>
                      <a:lvl4pPr marL="1371189" algn="l" defTabSz="914126" rtl="0" eaLnBrk="1" latinLnBrk="0" hangingPunct="1">
                        <a:defRPr sz="1799" kern="1200">
                          <a:solidFill>
                            <a:schemeClr val="dk1"/>
                          </a:solidFill>
                          <a:latin typeface="Gill Sans MT" panose="020B0502020104020203"/>
                        </a:defRPr>
                      </a:lvl4pPr>
                      <a:lvl5pPr marL="1828251" algn="l" defTabSz="914126" rtl="0" eaLnBrk="1" latinLnBrk="0" hangingPunct="1">
                        <a:defRPr sz="1799" kern="1200">
                          <a:solidFill>
                            <a:schemeClr val="dk1"/>
                          </a:solidFill>
                          <a:latin typeface="Gill Sans MT" panose="020B0502020104020203"/>
                        </a:defRPr>
                      </a:lvl5pPr>
                      <a:lvl6pPr marL="2285314" algn="l" defTabSz="914126" rtl="0" eaLnBrk="1" latinLnBrk="0" hangingPunct="1">
                        <a:defRPr sz="1799" kern="1200">
                          <a:solidFill>
                            <a:schemeClr val="dk1"/>
                          </a:solidFill>
                          <a:latin typeface="Gill Sans MT" panose="020B0502020104020203"/>
                        </a:defRPr>
                      </a:lvl6pPr>
                      <a:lvl7pPr marL="2742377" algn="l" defTabSz="914126" rtl="0" eaLnBrk="1" latinLnBrk="0" hangingPunct="1">
                        <a:defRPr sz="1799" kern="1200">
                          <a:solidFill>
                            <a:schemeClr val="dk1"/>
                          </a:solidFill>
                          <a:latin typeface="Gill Sans MT" panose="020B0502020104020203"/>
                        </a:defRPr>
                      </a:lvl7pPr>
                      <a:lvl8pPr marL="3199440" algn="l" defTabSz="914126" rtl="0" eaLnBrk="1" latinLnBrk="0" hangingPunct="1">
                        <a:defRPr sz="1799" kern="1200">
                          <a:solidFill>
                            <a:schemeClr val="dk1"/>
                          </a:solidFill>
                          <a:latin typeface="Gill Sans MT" panose="020B0502020104020203"/>
                        </a:defRPr>
                      </a:lvl8pPr>
                      <a:lvl9pPr marL="3656503" algn="l" defTabSz="914126" rtl="0" eaLnBrk="1" latinLnBrk="0" hangingPunct="1">
                        <a:defRPr sz="1799" kern="1200">
                          <a:solidFill>
                            <a:schemeClr val="dk1"/>
                          </a:solidFill>
                          <a:latin typeface="Gill Sans MT" panose="020B0502020104020203"/>
                        </a:defRPr>
                      </a:lvl9pPr>
                    </a:lstStyle>
                    <a:p>
                      <a:pPr algn="ctr">
                        <a:lnSpc>
                          <a:spcPct val="107000"/>
                        </a:lnSpc>
                        <a:spcAft>
                          <a:spcPts val="0"/>
                        </a:spcAft>
                      </a:pPr>
                      <a:r>
                        <a:rPr lang="ro-RO" sz="1100" dirty="0">
                          <a:effectLst/>
                        </a:rPr>
                        <a:t>2</a:t>
                      </a:r>
                      <a:endParaRPr lang="ro-RO"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66586034"/>
                  </a:ext>
                </a:extLst>
              </a:tr>
              <a:tr h="230729">
                <a:tc>
                  <a:txBody>
                    <a:bodyPr/>
                    <a:lstStyle>
                      <a:lvl1pPr marL="0" algn="l" defTabSz="914126" rtl="0" eaLnBrk="1" latinLnBrk="0" hangingPunct="1">
                        <a:defRPr sz="1799" b="1" kern="1200">
                          <a:solidFill>
                            <a:schemeClr val="lt1"/>
                          </a:solidFill>
                          <a:latin typeface="Gill Sans MT" panose="020B0502020104020203"/>
                        </a:defRPr>
                      </a:lvl1pPr>
                      <a:lvl2pPr marL="457063" algn="l" defTabSz="914126" rtl="0" eaLnBrk="1" latinLnBrk="0" hangingPunct="1">
                        <a:defRPr sz="1799" b="1" kern="1200">
                          <a:solidFill>
                            <a:schemeClr val="lt1"/>
                          </a:solidFill>
                          <a:latin typeface="Gill Sans MT" panose="020B0502020104020203"/>
                        </a:defRPr>
                      </a:lvl2pPr>
                      <a:lvl3pPr marL="914126" algn="l" defTabSz="914126" rtl="0" eaLnBrk="1" latinLnBrk="0" hangingPunct="1">
                        <a:defRPr sz="1799" b="1" kern="1200">
                          <a:solidFill>
                            <a:schemeClr val="lt1"/>
                          </a:solidFill>
                          <a:latin typeface="Gill Sans MT" panose="020B0502020104020203"/>
                        </a:defRPr>
                      </a:lvl3pPr>
                      <a:lvl4pPr marL="1371189" algn="l" defTabSz="914126" rtl="0" eaLnBrk="1" latinLnBrk="0" hangingPunct="1">
                        <a:defRPr sz="1799" b="1" kern="1200">
                          <a:solidFill>
                            <a:schemeClr val="lt1"/>
                          </a:solidFill>
                          <a:latin typeface="Gill Sans MT" panose="020B0502020104020203"/>
                        </a:defRPr>
                      </a:lvl4pPr>
                      <a:lvl5pPr marL="1828251" algn="l" defTabSz="914126" rtl="0" eaLnBrk="1" latinLnBrk="0" hangingPunct="1">
                        <a:defRPr sz="1799" b="1" kern="1200">
                          <a:solidFill>
                            <a:schemeClr val="lt1"/>
                          </a:solidFill>
                          <a:latin typeface="Gill Sans MT" panose="020B0502020104020203"/>
                        </a:defRPr>
                      </a:lvl5pPr>
                      <a:lvl6pPr marL="2285314" algn="l" defTabSz="914126" rtl="0" eaLnBrk="1" latinLnBrk="0" hangingPunct="1">
                        <a:defRPr sz="1799" b="1" kern="1200">
                          <a:solidFill>
                            <a:schemeClr val="lt1"/>
                          </a:solidFill>
                          <a:latin typeface="Gill Sans MT" panose="020B0502020104020203"/>
                        </a:defRPr>
                      </a:lvl6pPr>
                      <a:lvl7pPr marL="2742377" algn="l" defTabSz="914126" rtl="0" eaLnBrk="1" latinLnBrk="0" hangingPunct="1">
                        <a:defRPr sz="1799" b="1" kern="1200">
                          <a:solidFill>
                            <a:schemeClr val="lt1"/>
                          </a:solidFill>
                          <a:latin typeface="Gill Sans MT" panose="020B0502020104020203"/>
                        </a:defRPr>
                      </a:lvl7pPr>
                      <a:lvl8pPr marL="3199440" algn="l" defTabSz="914126" rtl="0" eaLnBrk="1" latinLnBrk="0" hangingPunct="1">
                        <a:defRPr sz="1799" b="1" kern="1200">
                          <a:solidFill>
                            <a:schemeClr val="lt1"/>
                          </a:solidFill>
                          <a:latin typeface="Gill Sans MT" panose="020B0502020104020203"/>
                        </a:defRPr>
                      </a:lvl8pPr>
                      <a:lvl9pPr marL="3656503" algn="l" defTabSz="914126" rtl="0" eaLnBrk="1" latinLnBrk="0" hangingPunct="1">
                        <a:defRPr sz="1799" b="1" kern="1200">
                          <a:solidFill>
                            <a:schemeClr val="lt1"/>
                          </a:solidFill>
                          <a:latin typeface="Gill Sans MT" panose="020B0502020104020203"/>
                        </a:defRPr>
                      </a:lvl9pPr>
                    </a:lstStyle>
                    <a:p>
                      <a:pPr marL="0" lvl="0" indent="0" algn="ctr">
                        <a:lnSpc>
                          <a:spcPct val="107000"/>
                        </a:lnSpc>
                        <a:spcAft>
                          <a:spcPts val="0"/>
                        </a:spcAft>
                        <a:buFont typeface="+mj-lt"/>
                        <a:buNone/>
                      </a:pPr>
                      <a:r>
                        <a:rPr lang="ro-RO" sz="1100" dirty="0">
                          <a:solidFill>
                            <a:schemeClr val="tx1"/>
                          </a:solidFill>
                          <a:effectLst/>
                        </a:rPr>
                        <a:t>6</a:t>
                      </a:r>
                      <a:endParaRPr lang="ro-RO"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lvl1pPr marL="0" algn="l" defTabSz="914126" rtl="0" eaLnBrk="1" latinLnBrk="0" hangingPunct="1">
                        <a:defRPr sz="1799" kern="1200">
                          <a:solidFill>
                            <a:schemeClr val="dk1"/>
                          </a:solidFill>
                          <a:latin typeface="Gill Sans MT" panose="020B0502020104020203"/>
                        </a:defRPr>
                      </a:lvl1pPr>
                      <a:lvl2pPr marL="457063" algn="l" defTabSz="914126" rtl="0" eaLnBrk="1" latinLnBrk="0" hangingPunct="1">
                        <a:defRPr sz="1799" kern="1200">
                          <a:solidFill>
                            <a:schemeClr val="dk1"/>
                          </a:solidFill>
                          <a:latin typeface="Gill Sans MT" panose="020B0502020104020203"/>
                        </a:defRPr>
                      </a:lvl2pPr>
                      <a:lvl3pPr marL="914126" algn="l" defTabSz="914126" rtl="0" eaLnBrk="1" latinLnBrk="0" hangingPunct="1">
                        <a:defRPr sz="1799" kern="1200">
                          <a:solidFill>
                            <a:schemeClr val="dk1"/>
                          </a:solidFill>
                          <a:latin typeface="Gill Sans MT" panose="020B0502020104020203"/>
                        </a:defRPr>
                      </a:lvl3pPr>
                      <a:lvl4pPr marL="1371189" algn="l" defTabSz="914126" rtl="0" eaLnBrk="1" latinLnBrk="0" hangingPunct="1">
                        <a:defRPr sz="1799" kern="1200">
                          <a:solidFill>
                            <a:schemeClr val="dk1"/>
                          </a:solidFill>
                          <a:latin typeface="Gill Sans MT" panose="020B0502020104020203"/>
                        </a:defRPr>
                      </a:lvl4pPr>
                      <a:lvl5pPr marL="1828251" algn="l" defTabSz="914126" rtl="0" eaLnBrk="1" latinLnBrk="0" hangingPunct="1">
                        <a:defRPr sz="1799" kern="1200">
                          <a:solidFill>
                            <a:schemeClr val="dk1"/>
                          </a:solidFill>
                          <a:latin typeface="Gill Sans MT" panose="020B0502020104020203"/>
                        </a:defRPr>
                      </a:lvl5pPr>
                      <a:lvl6pPr marL="2285314" algn="l" defTabSz="914126" rtl="0" eaLnBrk="1" latinLnBrk="0" hangingPunct="1">
                        <a:defRPr sz="1799" kern="1200">
                          <a:solidFill>
                            <a:schemeClr val="dk1"/>
                          </a:solidFill>
                          <a:latin typeface="Gill Sans MT" panose="020B0502020104020203"/>
                        </a:defRPr>
                      </a:lvl6pPr>
                      <a:lvl7pPr marL="2742377" algn="l" defTabSz="914126" rtl="0" eaLnBrk="1" latinLnBrk="0" hangingPunct="1">
                        <a:defRPr sz="1799" kern="1200">
                          <a:solidFill>
                            <a:schemeClr val="dk1"/>
                          </a:solidFill>
                          <a:latin typeface="Gill Sans MT" panose="020B0502020104020203"/>
                        </a:defRPr>
                      </a:lvl7pPr>
                      <a:lvl8pPr marL="3199440" algn="l" defTabSz="914126" rtl="0" eaLnBrk="1" latinLnBrk="0" hangingPunct="1">
                        <a:defRPr sz="1799" kern="1200">
                          <a:solidFill>
                            <a:schemeClr val="dk1"/>
                          </a:solidFill>
                          <a:latin typeface="Gill Sans MT" panose="020B0502020104020203"/>
                        </a:defRPr>
                      </a:lvl8pPr>
                      <a:lvl9pPr marL="3656503" algn="l" defTabSz="914126" rtl="0" eaLnBrk="1" latinLnBrk="0" hangingPunct="1">
                        <a:defRPr sz="1799" kern="1200">
                          <a:solidFill>
                            <a:schemeClr val="dk1"/>
                          </a:solidFill>
                          <a:latin typeface="Gill Sans MT" panose="020B0502020104020203"/>
                        </a:defRPr>
                      </a:lvl9pPr>
                    </a:lstStyle>
                    <a:p>
                      <a:pPr algn="ctr">
                        <a:lnSpc>
                          <a:spcPct val="107000"/>
                        </a:lnSpc>
                        <a:spcAft>
                          <a:spcPts val="0"/>
                        </a:spcAft>
                      </a:pPr>
                      <a:r>
                        <a:rPr lang="ro-RO" sz="1100" dirty="0">
                          <a:effectLst/>
                        </a:rPr>
                        <a:t>Prof. univ. dr. Rădulescu Carmen-Valentina</a:t>
                      </a:r>
                      <a:endParaRPr lang="ro-R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lvl1pPr marL="0" algn="l" defTabSz="914126" rtl="0" eaLnBrk="1" latinLnBrk="0" hangingPunct="1">
                        <a:defRPr sz="1799" kern="1200">
                          <a:solidFill>
                            <a:schemeClr val="dk1"/>
                          </a:solidFill>
                          <a:latin typeface="Gill Sans MT" panose="020B0502020104020203"/>
                        </a:defRPr>
                      </a:lvl1pPr>
                      <a:lvl2pPr marL="457063" algn="l" defTabSz="914126" rtl="0" eaLnBrk="1" latinLnBrk="0" hangingPunct="1">
                        <a:defRPr sz="1799" kern="1200">
                          <a:solidFill>
                            <a:schemeClr val="dk1"/>
                          </a:solidFill>
                          <a:latin typeface="Gill Sans MT" panose="020B0502020104020203"/>
                        </a:defRPr>
                      </a:lvl2pPr>
                      <a:lvl3pPr marL="914126" algn="l" defTabSz="914126" rtl="0" eaLnBrk="1" latinLnBrk="0" hangingPunct="1">
                        <a:defRPr sz="1799" kern="1200">
                          <a:solidFill>
                            <a:schemeClr val="dk1"/>
                          </a:solidFill>
                          <a:latin typeface="Gill Sans MT" panose="020B0502020104020203"/>
                        </a:defRPr>
                      </a:lvl3pPr>
                      <a:lvl4pPr marL="1371189" algn="l" defTabSz="914126" rtl="0" eaLnBrk="1" latinLnBrk="0" hangingPunct="1">
                        <a:defRPr sz="1799" kern="1200">
                          <a:solidFill>
                            <a:schemeClr val="dk1"/>
                          </a:solidFill>
                          <a:latin typeface="Gill Sans MT" panose="020B0502020104020203"/>
                        </a:defRPr>
                      </a:lvl4pPr>
                      <a:lvl5pPr marL="1828251" algn="l" defTabSz="914126" rtl="0" eaLnBrk="1" latinLnBrk="0" hangingPunct="1">
                        <a:defRPr sz="1799" kern="1200">
                          <a:solidFill>
                            <a:schemeClr val="dk1"/>
                          </a:solidFill>
                          <a:latin typeface="Gill Sans MT" panose="020B0502020104020203"/>
                        </a:defRPr>
                      </a:lvl5pPr>
                      <a:lvl6pPr marL="2285314" algn="l" defTabSz="914126" rtl="0" eaLnBrk="1" latinLnBrk="0" hangingPunct="1">
                        <a:defRPr sz="1799" kern="1200">
                          <a:solidFill>
                            <a:schemeClr val="dk1"/>
                          </a:solidFill>
                          <a:latin typeface="Gill Sans MT" panose="020B0502020104020203"/>
                        </a:defRPr>
                      </a:lvl6pPr>
                      <a:lvl7pPr marL="2742377" algn="l" defTabSz="914126" rtl="0" eaLnBrk="1" latinLnBrk="0" hangingPunct="1">
                        <a:defRPr sz="1799" kern="1200">
                          <a:solidFill>
                            <a:schemeClr val="dk1"/>
                          </a:solidFill>
                          <a:latin typeface="Gill Sans MT" panose="020B0502020104020203"/>
                        </a:defRPr>
                      </a:lvl7pPr>
                      <a:lvl8pPr marL="3199440" algn="l" defTabSz="914126" rtl="0" eaLnBrk="1" latinLnBrk="0" hangingPunct="1">
                        <a:defRPr sz="1799" kern="1200">
                          <a:solidFill>
                            <a:schemeClr val="dk1"/>
                          </a:solidFill>
                          <a:latin typeface="Gill Sans MT" panose="020B0502020104020203"/>
                        </a:defRPr>
                      </a:lvl8pPr>
                      <a:lvl9pPr marL="3656503" algn="l" defTabSz="914126" rtl="0" eaLnBrk="1" latinLnBrk="0" hangingPunct="1">
                        <a:defRPr sz="1799" kern="1200">
                          <a:solidFill>
                            <a:schemeClr val="dk1"/>
                          </a:solidFill>
                          <a:latin typeface="Gill Sans MT" panose="020B0502020104020203"/>
                        </a:defRPr>
                      </a:lvl9pPr>
                    </a:lstStyle>
                    <a:p>
                      <a:pPr algn="ctr">
                        <a:lnSpc>
                          <a:spcPct val="107000"/>
                        </a:lnSpc>
                        <a:spcAft>
                          <a:spcPts val="0"/>
                        </a:spcAft>
                      </a:pPr>
                      <a:r>
                        <a:rPr lang="ro-RO" sz="1100" dirty="0">
                          <a:effectLst/>
                        </a:rPr>
                        <a:t>3</a:t>
                      </a:r>
                      <a:endParaRPr lang="ro-RO"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17267736"/>
                  </a:ext>
                </a:extLst>
              </a:tr>
              <a:tr h="322196">
                <a:tc>
                  <a:txBody>
                    <a:bodyPr/>
                    <a:lstStyle>
                      <a:lvl1pPr marL="0" algn="l" defTabSz="914126" rtl="0" eaLnBrk="1" latinLnBrk="0" hangingPunct="1">
                        <a:defRPr sz="1799" b="1" kern="1200">
                          <a:solidFill>
                            <a:schemeClr val="lt1"/>
                          </a:solidFill>
                          <a:latin typeface="Gill Sans MT" panose="020B0502020104020203"/>
                        </a:defRPr>
                      </a:lvl1pPr>
                      <a:lvl2pPr marL="457063" algn="l" defTabSz="914126" rtl="0" eaLnBrk="1" latinLnBrk="0" hangingPunct="1">
                        <a:defRPr sz="1799" b="1" kern="1200">
                          <a:solidFill>
                            <a:schemeClr val="lt1"/>
                          </a:solidFill>
                          <a:latin typeface="Gill Sans MT" panose="020B0502020104020203"/>
                        </a:defRPr>
                      </a:lvl2pPr>
                      <a:lvl3pPr marL="914126" algn="l" defTabSz="914126" rtl="0" eaLnBrk="1" latinLnBrk="0" hangingPunct="1">
                        <a:defRPr sz="1799" b="1" kern="1200">
                          <a:solidFill>
                            <a:schemeClr val="lt1"/>
                          </a:solidFill>
                          <a:latin typeface="Gill Sans MT" panose="020B0502020104020203"/>
                        </a:defRPr>
                      </a:lvl3pPr>
                      <a:lvl4pPr marL="1371189" algn="l" defTabSz="914126" rtl="0" eaLnBrk="1" latinLnBrk="0" hangingPunct="1">
                        <a:defRPr sz="1799" b="1" kern="1200">
                          <a:solidFill>
                            <a:schemeClr val="lt1"/>
                          </a:solidFill>
                          <a:latin typeface="Gill Sans MT" panose="020B0502020104020203"/>
                        </a:defRPr>
                      </a:lvl4pPr>
                      <a:lvl5pPr marL="1828251" algn="l" defTabSz="914126" rtl="0" eaLnBrk="1" latinLnBrk="0" hangingPunct="1">
                        <a:defRPr sz="1799" b="1" kern="1200">
                          <a:solidFill>
                            <a:schemeClr val="lt1"/>
                          </a:solidFill>
                          <a:latin typeface="Gill Sans MT" panose="020B0502020104020203"/>
                        </a:defRPr>
                      </a:lvl5pPr>
                      <a:lvl6pPr marL="2285314" algn="l" defTabSz="914126" rtl="0" eaLnBrk="1" latinLnBrk="0" hangingPunct="1">
                        <a:defRPr sz="1799" b="1" kern="1200">
                          <a:solidFill>
                            <a:schemeClr val="lt1"/>
                          </a:solidFill>
                          <a:latin typeface="Gill Sans MT" panose="020B0502020104020203"/>
                        </a:defRPr>
                      </a:lvl6pPr>
                      <a:lvl7pPr marL="2742377" algn="l" defTabSz="914126" rtl="0" eaLnBrk="1" latinLnBrk="0" hangingPunct="1">
                        <a:defRPr sz="1799" b="1" kern="1200">
                          <a:solidFill>
                            <a:schemeClr val="lt1"/>
                          </a:solidFill>
                          <a:latin typeface="Gill Sans MT" panose="020B0502020104020203"/>
                        </a:defRPr>
                      </a:lvl7pPr>
                      <a:lvl8pPr marL="3199440" algn="l" defTabSz="914126" rtl="0" eaLnBrk="1" latinLnBrk="0" hangingPunct="1">
                        <a:defRPr sz="1799" b="1" kern="1200">
                          <a:solidFill>
                            <a:schemeClr val="lt1"/>
                          </a:solidFill>
                          <a:latin typeface="Gill Sans MT" panose="020B0502020104020203"/>
                        </a:defRPr>
                      </a:lvl8pPr>
                      <a:lvl9pPr marL="3656503" algn="l" defTabSz="914126" rtl="0" eaLnBrk="1" latinLnBrk="0" hangingPunct="1">
                        <a:defRPr sz="1799" b="1" kern="1200">
                          <a:solidFill>
                            <a:schemeClr val="lt1"/>
                          </a:solidFill>
                          <a:latin typeface="Gill Sans MT" panose="020B0502020104020203"/>
                        </a:defRPr>
                      </a:lvl9pPr>
                    </a:lstStyle>
                    <a:p>
                      <a:pPr marL="0" lvl="0" indent="0" algn="ctr">
                        <a:lnSpc>
                          <a:spcPct val="107000"/>
                        </a:lnSpc>
                        <a:spcAft>
                          <a:spcPts val="0"/>
                        </a:spcAft>
                        <a:buFont typeface="+mj-lt"/>
                        <a:buNone/>
                      </a:pPr>
                      <a:r>
                        <a:rPr lang="ro-RO" sz="1100" dirty="0">
                          <a:solidFill>
                            <a:schemeClr val="tx1"/>
                          </a:solidFill>
                          <a:effectLst/>
                        </a:rPr>
                        <a:t>7</a:t>
                      </a:r>
                      <a:endParaRPr lang="ro-RO"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lvl1pPr marL="0" algn="l" defTabSz="914126" rtl="0" eaLnBrk="1" latinLnBrk="0" hangingPunct="1">
                        <a:defRPr sz="1799" kern="1200">
                          <a:solidFill>
                            <a:schemeClr val="dk1"/>
                          </a:solidFill>
                          <a:latin typeface="Gill Sans MT" panose="020B0502020104020203"/>
                        </a:defRPr>
                      </a:lvl1pPr>
                      <a:lvl2pPr marL="457063" algn="l" defTabSz="914126" rtl="0" eaLnBrk="1" latinLnBrk="0" hangingPunct="1">
                        <a:defRPr sz="1799" kern="1200">
                          <a:solidFill>
                            <a:schemeClr val="dk1"/>
                          </a:solidFill>
                          <a:latin typeface="Gill Sans MT" panose="020B0502020104020203"/>
                        </a:defRPr>
                      </a:lvl2pPr>
                      <a:lvl3pPr marL="914126" algn="l" defTabSz="914126" rtl="0" eaLnBrk="1" latinLnBrk="0" hangingPunct="1">
                        <a:defRPr sz="1799" kern="1200">
                          <a:solidFill>
                            <a:schemeClr val="dk1"/>
                          </a:solidFill>
                          <a:latin typeface="Gill Sans MT" panose="020B0502020104020203"/>
                        </a:defRPr>
                      </a:lvl3pPr>
                      <a:lvl4pPr marL="1371189" algn="l" defTabSz="914126" rtl="0" eaLnBrk="1" latinLnBrk="0" hangingPunct="1">
                        <a:defRPr sz="1799" kern="1200">
                          <a:solidFill>
                            <a:schemeClr val="dk1"/>
                          </a:solidFill>
                          <a:latin typeface="Gill Sans MT" panose="020B0502020104020203"/>
                        </a:defRPr>
                      </a:lvl4pPr>
                      <a:lvl5pPr marL="1828251" algn="l" defTabSz="914126" rtl="0" eaLnBrk="1" latinLnBrk="0" hangingPunct="1">
                        <a:defRPr sz="1799" kern="1200">
                          <a:solidFill>
                            <a:schemeClr val="dk1"/>
                          </a:solidFill>
                          <a:latin typeface="Gill Sans MT" panose="020B0502020104020203"/>
                        </a:defRPr>
                      </a:lvl5pPr>
                      <a:lvl6pPr marL="2285314" algn="l" defTabSz="914126" rtl="0" eaLnBrk="1" latinLnBrk="0" hangingPunct="1">
                        <a:defRPr sz="1799" kern="1200">
                          <a:solidFill>
                            <a:schemeClr val="dk1"/>
                          </a:solidFill>
                          <a:latin typeface="Gill Sans MT" panose="020B0502020104020203"/>
                        </a:defRPr>
                      </a:lvl6pPr>
                      <a:lvl7pPr marL="2742377" algn="l" defTabSz="914126" rtl="0" eaLnBrk="1" latinLnBrk="0" hangingPunct="1">
                        <a:defRPr sz="1799" kern="1200">
                          <a:solidFill>
                            <a:schemeClr val="dk1"/>
                          </a:solidFill>
                          <a:latin typeface="Gill Sans MT" panose="020B0502020104020203"/>
                        </a:defRPr>
                      </a:lvl7pPr>
                      <a:lvl8pPr marL="3199440" algn="l" defTabSz="914126" rtl="0" eaLnBrk="1" latinLnBrk="0" hangingPunct="1">
                        <a:defRPr sz="1799" kern="1200">
                          <a:solidFill>
                            <a:schemeClr val="dk1"/>
                          </a:solidFill>
                          <a:latin typeface="Gill Sans MT" panose="020B0502020104020203"/>
                        </a:defRPr>
                      </a:lvl8pPr>
                      <a:lvl9pPr marL="3656503" algn="l" defTabSz="914126" rtl="0" eaLnBrk="1" latinLnBrk="0" hangingPunct="1">
                        <a:defRPr sz="1799" kern="1200">
                          <a:solidFill>
                            <a:schemeClr val="dk1"/>
                          </a:solidFill>
                          <a:latin typeface="Gill Sans MT" panose="020B0502020104020203"/>
                        </a:defRPr>
                      </a:lvl9pPr>
                    </a:lstStyle>
                    <a:p>
                      <a:pPr algn="ctr">
                        <a:lnSpc>
                          <a:spcPct val="107000"/>
                        </a:lnSpc>
                        <a:spcAft>
                          <a:spcPts val="0"/>
                        </a:spcAft>
                      </a:pPr>
                      <a:r>
                        <a:rPr lang="ro-RO" sz="1100" dirty="0">
                          <a:effectLst/>
                        </a:rPr>
                        <a:t>Prof.univ.dr. Andrei Jean Vasile</a:t>
                      </a:r>
                      <a:endParaRPr lang="ro-RO"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lvl1pPr marL="0" algn="l" defTabSz="914126" rtl="0" eaLnBrk="1" latinLnBrk="0" hangingPunct="1">
                        <a:defRPr sz="1799" kern="1200">
                          <a:solidFill>
                            <a:schemeClr val="dk1"/>
                          </a:solidFill>
                          <a:latin typeface="Gill Sans MT" panose="020B0502020104020203"/>
                        </a:defRPr>
                      </a:lvl1pPr>
                      <a:lvl2pPr marL="457063" algn="l" defTabSz="914126" rtl="0" eaLnBrk="1" latinLnBrk="0" hangingPunct="1">
                        <a:defRPr sz="1799" kern="1200">
                          <a:solidFill>
                            <a:schemeClr val="dk1"/>
                          </a:solidFill>
                          <a:latin typeface="Gill Sans MT" panose="020B0502020104020203"/>
                        </a:defRPr>
                      </a:lvl2pPr>
                      <a:lvl3pPr marL="914126" algn="l" defTabSz="914126" rtl="0" eaLnBrk="1" latinLnBrk="0" hangingPunct="1">
                        <a:defRPr sz="1799" kern="1200">
                          <a:solidFill>
                            <a:schemeClr val="dk1"/>
                          </a:solidFill>
                          <a:latin typeface="Gill Sans MT" panose="020B0502020104020203"/>
                        </a:defRPr>
                      </a:lvl3pPr>
                      <a:lvl4pPr marL="1371189" algn="l" defTabSz="914126" rtl="0" eaLnBrk="1" latinLnBrk="0" hangingPunct="1">
                        <a:defRPr sz="1799" kern="1200">
                          <a:solidFill>
                            <a:schemeClr val="dk1"/>
                          </a:solidFill>
                          <a:latin typeface="Gill Sans MT" panose="020B0502020104020203"/>
                        </a:defRPr>
                      </a:lvl4pPr>
                      <a:lvl5pPr marL="1828251" algn="l" defTabSz="914126" rtl="0" eaLnBrk="1" latinLnBrk="0" hangingPunct="1">
                        <a:defRPr sz="1799" kern="1200">
                          <a:solidFill>
                            <a:schemeClr val="dk1"/>
                          </a:solidFill>
                          <a:latin typeface="Gill Sans MT" panose="020B0502020104020203"/>
                        </a:defRPr>
                      </a:lvl5pPr>
                      <a:lvl6pPr marL="2285314" algn="l" defTabSz="914126" rtl="0" eaLnBrk="1" latinLnBrk="0" hangingPunct="1">
                        <a:defRPr sz="1799" kern="1200">
                          <a:solidFill>
                            <a:schemeClr val="dk1"/>
                          </a:solidFill>
                          <a:latin typeface="Gill Sans MT" panose="020B0502020104020203"/>
                        </a:defRPr>
                      </a:lvl6pPr>
                      <a:lvl7pPr marL="2742377" algn="l" defTabSz="914126" rtl="0" eaLnBrk="1" latinLnBrk="0" hangingPunct="1">
                        <a:defRPr sz="1799" kern="1200">
                          <a:solidFill>
                            <a:schemeClr val="dk1"/>
                          </a:solidFill>
                          <a:latin typeface="Gill Sans MT" panose="020B0502020104020203"/>
                        </a:defRPr>
                      </a:lvl7pPr>
                      <a:lvl8pPr marL="3199440" algn="l" defTabSz="914126" rtl="0" eaLnBrk="1" latinLnBrk="0" hangingPunct="1">
                        <a:defRPr sz="1799" kern="1200">
                          <a:solidFill>
                            <a:schemeClr val="dk1"/>
                          </a:solidFill>
                          <a:latin typeface="Gill Sans MT" panose="020B0502020104020203"/>
                        </a:defRPr>
                      </a:lvl8pPr>
                      <a:lvl9pPr marL="3656503" algn="l" defTabSz="914126" rtl="0" eaLnBrk="1" latinLnBrk="0" hangingPunct="1">
                        <a:defRPr sz="1799" kern="1200">
                          <a:solidFill>
                            <a:schemeClr val="dk1"/>
                          </a:solidFill>
                          <a:latin typeface="Gill Sans MT" panose="020B0502020104020203"/>
                        </a:defRPr>
                      </a:lvl9pPr>
                    </a:lstStyle>
                    <a:p>
                      <a:pPr algn="ctr">
                        <a:lnSpc>
                          <a:spcPct val="107000"/>
                        </a:lnSpc>
                        <a:spcAft>
                          <a:spcPts val="0"/>
                        </a:spcAft>
                      </a:pPr>
                      <a:r>
                        <a:rPr lang="ro-RO" sz="1100" dirty="0">
                          <a:effectLst/>
                        </a:rPr>
                        <a:t>2</a:t>
                      </a:r>
                      <a:endParaRPr lang="ro-RO"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36152344"/>
                  </a:ext>
                </a:extLst>
              </a:tr>
              <a:tr h="230729">
                <a:tc gridSpan="2">
                  <a:txBody>
                    <a:bodyPr/>
                    <a:lstStyle>
                      <a:lvl1pPr marL="0" algn="l" defTabSz="914126" rtl="0" eaLnBrk="1" latinLnBrk="0" hangingPunct="1">
                        <a:defRPr sz="1799" b="1" kern="1200">
                          <a:solidFill>
                            <a:schemeClr val="lt1"/>
                          </a:solidFill>
                          <a:latin typeface="Gill Sans MT" panose="020B0502020104020203"/>
                        </a:defRPr>
                      </a:lvl1pPr>
                      <a:lvl2pPr marL="457063" algn="l" defTabSz="914126" rtl="0" eaLnBrk="1" latinLnBrk="0" hangingPunct="1">
                        <a:defRPr sz="1799" b="1" kern="1200">
                          <a:solidFill>
                            <a:schemeClr val="lt1"/>
                          </a:solidFill>
                          <a:latin typeface="Gill Sans MT" panose="020B0502020104020203"/>
                        </a:defRPr>
                      </a:lvl2pPr>
                      <a:lvl3pPr marL="914126" algn="l" defTabSz="914126" rtl="0" eaLnBrk="1" latinLnBrk="0" hangingPunct="1">
                        <a:defRPr sz="1799" b="1" kern="1200">
                          <a:solidFill>
                            <a:schemeClr val="lt1"/>
                          </a:solidFill>
                          <a:latin typeface="Gill Sans MT" panose="020B0502020104020203"/>
                        </a:defRPr>
                      </a:lvl3pPr>
                      <a:lvl4pPr marL="1371189" algn="l" defTabSz="914126" rtl="0" eaLnBrk="1" latinLnBrk="0" hangingPunct="1">
                        <a:defRPr sz="1799" b="1" kern="1200">
                          <a:solidFill>
                            <a:schemeClr val="lt1"/>
                          </a:solidFill>
                          <a:latin typeface="Gill Sans MT" panose="020B0502020104020203"/>
                        </a:defRPr>
                      </a:lvl4pPr>
                      <a:lvl5pPr marL="1828251" algn="l" defTabSz="914126" rtl="0" eaLnBrk="1" latinLnBrk="0" hangingPunct="1">
                        <a:defRPr sz="1799" b="1" kern="1200">
                          <a:solidFill>
                            <a:schemeClr val="lt1"/>
                          </a:solidFill>
                          <a:latin typeface="Gill Sans MT" panose="020B0502020104020203"/>
                        </a:defRPr>
                      </a:lvl5pPr>
                      <a:lvl6pPr marL="2285314" algn="l" defTabSz="914126" rtl="0" eaLnBrk="1" latinLnBrk="0" hangingPunct="1">
                        <a:defRPr sz="1799" b="1" kern="1200">
                          <a:solidFill>
                            <a:schemeClr val="lt1"/>
                          </a:solidFill>
                          <a:latin typeface="Gill Sans MT" panose="020B0502020104020203"/>
                        </a:defRPr>
                      </a:lvl6pPr>
                      <a:lvl7pPr marL="2742377" algn="l" defTabSz="914126" rtl="0" eaLnBrk="1" latinLnBrk="0" hangingPunct="1">
                        <a:defRPr sz="1799" b="1" kern="1200">
                          <a:solidFill>
                            <a:schemeClr val="lt1"/>
                          </a:solidFill>
                          <a:latin typeface="Gill Sans MT" panose="020B0502020104020203"/>
                        </a:defRPr>
                      </a:lvl7pPr>
                      <a:lvl8pPr marL="3199440" algn="l" defTabSz="914126" rtl="0" eaLnBrk="1" latinLnBrk="0" hangingPunct="1">
                        <a:defRPr sz="1799" b="1" kern="1200">
                          <a:solidFill>
                            <a:schemeClr val="lt1"/>
                          </a:solidFill>
                          <a:latin typeface="Gill Sans MT" panose="020B0502020104020203"/>
                        </a:defRPr>
                      </a:lvl8pPr>
                      <a:lvl9pPr marL="3656503" algn="l" defTabSz="914126" rtl="0" eaLnBrk="1" latinLnBrk="0" hangingPunct="1">
                        <a:defRPr sz="1799" b="1" kern="1200">
                          <a:solidFill>
                            <a:schemeClr val="lt1"/>
                          </a:solidFill>
                          <a:latin typeface="Gill Sans MT" panose="020B0502020104020203"/>
                        </a:defRPr>
                      </a:lvl9pPr>
                    </a:lstStyle>
                    <a:p>
                      <a:pPr algn="ctr">
                        <a:lnSpc>
                          <a:spcPct val="107000"/>
                        </a:lnSpc>
                        <a:spcAft>
                          <a:spcPts val="0"/>
                        </a:spcAft>
                      </a:pPr>
                      <a:r>
                        <a:rPr lang="ro-RO" sz="1100" b="1" dirty="0">
                          <a:solidFill>
                            <a:schemeClr val="tx1"/>
                          </a:solidFill>
                          <a:effectLst/>
                        </a:rPr>
                        <a:t>Total</a:t>
                      </a:r>
                      <a:endParaRPr lang="ro-RO"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ro-RO"/>
                    </a:p>
                  </a:txBody>
                  <a:tcPr/>
                </a:tc>
                <a:tc>
                  <a:txBody>
                    <a:bodyPr/>
                    <a:lstStyle>
                      <a:lvl1pPr marL="0" algn="l" defTabSz="914126" rtl="0" eaLnBrk="1" latinLnBrk="0" hangingPunct="1">
                        <a:defRPr sz="1799" kern="1200">
                          <a:solidFill>
                            <a:schemeClr val="dk1"/>
                          </a:solidFill>
                          <a:latin typeface="Gill Sans MT" panose="020B0502020104020203"/>
                        </a:defRPr>
                      </a:lvl1pPr>
                      <a:lvl2pPr marL="457063" algn="l" defTabSz="914126" rtl="0" eaLnBrk="1" latinLnBrk="0" hangingPunct="1">
                        <a:defRPr sz="1799" kern="1200">
                          <a:solidFill>
                            <a:schemeClr val="dk1"/>
                          </a:solidFill>
                          <a:latin typeface="Gill Sans MT" panose="020B0502020104020203"/>
                        </a:defRPr>
                      </a:lvl2pPr>
                      <a:lvl3pPr marL="914126" algn="l" defTabSz="914126" rtl="0" eaLnBrk="1" latinLnBrk="0" hangingPunct="1">
                        <a:defRPr sz="1799" kern="1200">
                          <a:solidFill>
                            <a:schemeClr val="dk1"/>
                          </a:solidFill>
                          <a:latin typeface="Gill Sans MT" panose="020B0502020104020203"/>
                        </a:defRPr>
                      </a:lvl3pPr>
                      <a:lvl4pPr marL="1371189" algn="l" defTabSz="914126" rtl="0" eaLnBrk="1" latinLnBrk="0" hangingPunct="1">
                        <a:defRPr sz="1799" kern="1200">
                          <a:solidFill>
                            <a:schemeClr val="dk1"/>
                          </a:solidFill>
                          <a:latin typeface="Gill Sans MT" panose="020B0502020104020203"/>
                        </a:defRPr>
                      </a:lvl4pPr>
                      <a:lvl5pPr marL="1828251" algn="l" defTabSz="914126" rtl="0" eaLnBrk="1" latinLnBrk="0" hangingPunct="1">
                        <a:defRPr sz="1799" kern="1200">
                          <a:solidFill>
                            <a:schemeClr val="dk1"/>
                          </a:solidFill>
                          <a:latin typeface="Gill Sans MT" panose="020B0502020104020203"/>
                        </a:defRPr>
                      </a:lvl5pPr>
                      <a:lvl6pPr marL="2285314" algn="l" defTabSz="914126" rtl="0" eaLnBrk="1" latinLnBrk="0" hangingPunct="1">
                        <a:defRPr sz="1799" kern="1200">
                          <a:solidFill>
                            <a:schemeClr val="dk1"/>
                          </a:solidFill>
                          <a:latin typeface="Gill Sans MT" panose="020B0502020104020203"/>
                        </a:defRPr>
                      </a:lvl6pPr>
                      <a:lvl7pPr marL="2742377" algn="l" defTabSz="914126" rtl="0" eaLnBrk="1" latinLnBrk="0" hangingPunct="1">
                        <a:defRPr sz="1799" kern="1200">
                          <a:solidFill>
                            <a:schemeClr val="dk1"/>
                          </a:solidFill>
                          <a:latin typeface="Gill Sans MT" panose="020B0502020104020203"/>
                        </a:defRPr>
                      </a:lvl7pPr>
                      <a:lvl8pPr marL="3199440" algn="l" defTabSz="914126" rtl="0" eaLnBrk="1" latinLnBrk="0" hangingPunct="1">
                        <a:defRPr sz="1799" kern="1200">
                          <a:solidFill>
                            <a:schemeClr val="dk1"/>
                          </a:solidFill>
                          <a:latin typeface="Gill Sans MT" panose="020B0502020104020203"/>
                        </a:defRPr>
                      </a:lvl8pPr>
                      <a:lvl9pPr marL="3656503" algn="l" defTabSz="914126" rtl="0" eaLnBrk="1" latinLnBrk="0" hangingPunct="1">
                        <a:defRPr sz="1799" kern="1200">
                          <a:solidFill>
                            <a:schemeClr val="dk1"/>
                          </a:solidFill>
                          <a:latin typeface="Gill Sans MT" panose="020B0502020104020203"/>
                        </a:defRPr>
                      </a:lvl9pPr>
                    </a:lstStyle>
                    <a:p>
                      <a:pPr algn="ctr">
                        <a:lnSpc>
                          <a:spcPct val="107000"/>
                        </a:lnSpc>
                        <a:spcAft>
                          <a:spcPts val="0"/>
                        </a:spcAft>
                      </a:pPr>
                      <a:r>
                        <a:rPr lang="ro-RO" sz="1100" b="1" dirty="0">
                          <a:solidFill>
                            <a:schemeClr val="tx1"/>
                          </a:solidFill>
                          <a:effectLst/>
                        </a:rPr>
                        <a:t>13</a:t>
                      </a:r>
                      <a:endParaRPr lang="ro-RO"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93724776"/>
                  </a:ext>
                </a:extLst>
              </a:tr>
            </a:tbl>
          </a:graphicData>
        </a:graphic>
      </p:graphicFrame>
    </p:spTree>
    <p:extLst>
      <p:ext uri="{BB962C8B-B14F-4D97-AF65-F5344CB8AC3E}">
        <p14:creationId xmlns:p14="http://schemas.microsoft.com/office/powerpoint/2010/main" val="1918269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reptunghi 8">
            <a:extLst>
              <a:ext uri="{FF2B5EF4-FFF2-40B4-BE49-F238E27FC236}">
                <a16:creationId xmlns:a16="http://schemas.microsoft.com/office/drawing/2014/main" id="{4C2BCB5C-49BD-46CC-98E0-D1EFA8048225}"/>
              </a:ext>
            </a:extLst>
          </p:cNvPr>
          <p:cNvSpPr/>
          <p:nvPr/>
        </p:nvSpPr>
        <p:spPr>
          <a:xfrm>
            <a:off x="0" y="596901"/>
            <a:ext cx="12188825" cy="533398"/>
          </a:xfrm>
          <a:prstGeom prst="rect">
            <a:avLst/>
          </a:prstGeom>
          <a:solidFill>
            <a:srgbClr val="5B7F8B"/>
          </a:solidFill>
          <a:ln>
            <a:solidFill>
              <a:srgbClr val="5B7F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latin typeface="+mj-lt"/>
            </a:endParaRPr>
          </a:p>
        </p:txBody>
      </p:sp>
      <p:cxnSp>
        <p:nvCxnSpPr>
          <p:cNvPr id="10" name="Conector drept 9">
            <a:extLst>
              <a:ext uri="{FF2B5EF4-FFF2-40B4-BE49-F238E27FC236}">
                <a16:creationId xmlns:a16="http://schemas.microsoft.com/office/drawing/2014/main" id="{897C2ADF-4E5A-48C8-A132-6B730C788671}"/>
              </a:ext>
            </a:extLst>
          </p:cNvPr>
          <p:cNvCxnSpPr>
            <a:cxnSpLocks/>
          </p:cNvCxnSpPr>
          <p:nvPr/>
        </p:nvCxnSpPr>
        <p:spPr>
          <a:xfrm>
            <a:off x="-1" y="533400"/>
            <a:ext cx="12188825" cy="0"/>
          </a:xfrm>
          <a:prstGeom prst="line">
            <a:avLst/>
          </a:prstGeom>
          <a:ln>
            <a:solidFill>
              <a:srgbClr val="5B7F8B"/>
            </a:solidFill>
          </a:ln>
        </p:spPr>
        <p:style>
          <a:lnRef idx="3">
            <a:schemeClr val="dk1"/>
          </a:lnRef>
          <a:fillRef idx="0">
            <a:schemeClr val="dk1"/>
          </a:fillRef>
          <a:effectRef idx="2">
            <a:schemeClr val="dk1"/>
          </a:effectRef>
          <a:fontRef idx="minor">
            <a:schemeClr val="tx1"/>
          </a:fontRef>
        </p:style>
      </p:cxnSp>
      <p:sp>
        <p:nvSpPr>
          <p:cNvPr id="14" name="Titlu 12">
            <a:extLst>
              <a:ext uri="{FF2B5EF4-FFF2-40B4-BE49-F238E27FC236}">
                <a16:creationId xmlns:a16="http://schemas.microsoft.com/office/drawing/2014/main" id="{07FD0596-28F4-4F73-A37F-EC0C0C36B6BC}"/>
              </a:ext>
            </a:extLst>
          </p:cNvPr>
          <p:cNvSpPr txBox="1">
            <a:spLocks/>
          </p:cNvSpPr>
          <p:nvPr/>
        </p:nvSpPr>
        <p:spPr>
          <a:xfrm>
            <a:off x="1217611" y="596901"/>
            <a:ext cx="9144001" cy="1219200"/>
          </a:xfrm>
          <a:prstGeom prst="rect">
            <a:avLst/>
          </a:prstGeom>
        </p:spPr>
        <p:txBody>
          <a:bodyPr rtlCol="0"/>
          <a:lstStyle>
            <a:lvl1pPr algn="l" defTabSz="914400" rtl="0" eaLnBrk="1" latinLnBrk="0" hangingPunct="1">
              <a:lnSpc>
                <a:spcPct val="90000"/>
              </a:lnSpc>
              <a:spcBef>
                <a:spcPct val="0"/>
              </a:spcBef>
              <a:buNone/>
              <a:defRPr sz="3600" kern="1200">
                <a:solidFill>
                  <a:schemeClr val="tx1"/>
                </a:solidFill>
                <a:latin typeface="Calibri" panose="020F0502020204030204" pitchFamily="34" charset="0"/>
                <a:ea typeface="+mj-ea"/>
                <a:cs typeface="+mj-cs"/>
              </a:defRPr>
            </a:lvl1pPr>
          </a:lstStyle>
          <a:p>
            <a:pPr algn="ctr"/>
            <a:r>
              <a:rPr lang="ro-RO" sz="2800" dirty="0">
                <a:solidFill>
                  <a:schemeClr val="bg1"/>
                </a:solidFill>
                <a:latin typeface="+mj-lt"/>
              </a:rPr>
              <a:t>Titlul temelor de cercetare scoase la concurs</a:t>
            </a:r>
          </a:p>
        </p:txBody>
      </p:sp>
      <p:pic>
        <p:nvPicPr>
          <p:cNvPr id="66" name="Imagine 65" descr="O imagine care conține text, miniatură&#10;&#10;Descriere generată automat">
            <a:extLst>
              <a:ext uri="{FF2B5EF4-FFF2-40B4-BE49-F238E27FC236}">
                <a16:creationId xmlns:a16="http://schemas.microsoft.com/office/drawing/2014/main" id="{D8A62622-6D92-4A2F-A201-324379D9AE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5412" y="681368"/>
            <a:ext cx="896327" cy="335510"/>
          </a:xfrm>
          <a:prstGeom prst="rect">
            <a:avLst/>
          </a:prstGeom>
        </p:spPr>
      </p:pic>
      <p:sp>
        <p:nvSpPr>
          <p:cNvPr id="46" name="CasetăText 45">
            <a:extLst>
              <a:ext uri="{FF2B5EF4-FFF2-40B4-BE49-F238E27FC236}">
                <a16:creationId xmlns:a16="http://schemas.microsoft.com/office/drawing/2014/main" id="{81358A02-78C9-455B-AB8F-496B95B1A545}"/>
              </a:ext>
            </a:extLst>
          </p:cNvPr>
          <p:cNvSpPr txBox="1"/>
          <p:nvPr/>
        </p:nvSpPr>
        <p:spPr>
          <a:xfrm>
            <a:off x="13403" y="4689090"/>
            <a:ext cx="4446261" cy="338554"/>
          </a:xfrm>
          <a:prstGeom prst="rect">
            <a:avLst/>
          </a:prstGeom>
          <a:noFill/>
        </p:spPr>
        <p:txBody>
          <a:bodyPr wrap="square" rtlCol="0">
            <a:spAutoFit/>
          </a:bodyPr>
          <a:lstStyle/>
          <a:p>
            <a:pPr algn="ctr"/>
            <a:r>
              <a:rPr lang="ro-RO" sz="1600" b="1" dirty="0">
                <a:latin typeface="+mj-lt"/>
              </a:rPr>
              <a:t>Prof.</a:t>
            </a:r>
            <a:r>
              <a:rPr lang="en-US" sz="1600" b="1" dirty="0">
                <a:latin typeface="+mj-lt"/>
              </a:rPr>
              <a:t> U</a:t>
            </a:r>
            <a:r>
              <a:rPr lang="ro-RO" sz="1600" b="1" dirty="0">
                <a:latin typeface="+mj-lt"/>
              </a:rPr>
              <a:t>niv.</a:t>
            </a:r>
            <a:r>
              <a:rPr lang="en-US" sz="1600" b="1" dirty="0">
                <a:latin typeface="+mj-lt"/>
              </a:rPr>
              <a:t> D</a:t>
            </a:r>
            <a:r>
              <a:rPr lang="ro-RO" sz="1600" b="1" dirty="0">
                <a:latin typeface="+mj-lt"/>
              </a:rPr>
              <a:t>r.</a:t>
            </a:r>
            <a:r>
              <a:rPr lang="en-US" sz="1600" b="1" dirty="0">
                <a:latin typeface="+mj-lt"/>
              </a:rPr>
              <a:t> </a:t>
            </a:r>
            <a:r>
              <a:rPr lang="ro-RO" sz="1600" b="1" dirty="0">
                <a:latin typeface="+mj-lt"/>
              </a:rPr>
              <a:t>Nicolae ISTUDOR</a:t>
            </a:r>
          </a:p>
        </p:txBody>
      </p:sp>
      <p:sp>
        <p:nvSpPr>
          <p:cNvPr id="7" name="Dreptunghi 6">
            <a:extLst>
              <a:ext uri="{FF2B5EF4-FFF2-40B4-BE49-F238E27FC236}">
                <a16:creationId xmlns:a16="http://schemas.microsoft.com/office/drawing/2014/main" id="{960EBC84-8AFC-49A3-BD13-E06CDB4BC32C}"/>
              </a:ext>
            </a:extLst>
          </p:cNvPr>
          <p:cNvSpPr/>
          <p:nvPr/>
        </p:nvSpPr>
        <p:spPr>
          <a:xfrm>
            <a:off x="1185861" y="5259355"/>
            <a:ext cx="2101344" cy="338554"/>
          </a:xfrm>
          <a:prstGeom prst="rect">
            <a:avLst/>
          </a:prstGeom>
        </p:spPr>
        <p:txBody>
          <a:bodyPr wrap="none">
            <a:spAutoFit/>
          </a:bodyPr>
          <a:lstStyle/>
          <a:p>
            <a:r>
              <a:rPr lang="ro-RO" sz="1600" b="1" dirty="0">
                <a:latin typeface="+mj-lt"/>
              </a:rPr>
              <a:t>nistudor@eam.ase.ro </a:t>
            </a:r>
          </a:p>
        </p:txBody>
      </p:sp>
      <p:pic>
        <p:nvPicPr>
          <p:cNvPr id="3" name="Imagine 2" descr="O imagine care conține persoană, bărbat, costum, exterior&#10;&#10;Descriere generată automat">
            <a:extLst>
              <a:ext uri="{FF2B5EF4-FFF2-40B4-BE49-F238E27FC236}">
                <a16:creationId xmlns:a16="http://schemas.microsoft.com/office/drawing/2014/main" id="{13AB7814-B174-43CD-80AC-E0C4B53B5C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612" y="2362200"/>
            <a:ext cx="2799842" cy="1854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Dreptunghi 1">
            <a:extLst>
              <a:ext uri="{FF2B5EF4-FFF2-40B4-BE49-F238E27FC236}">
                <a16:creationId xmlns:a16="http://schemas.microsoft.com/office/drawing/2014/main" id="{C3C67261-7EC2-4FC3-BA4E-FFDD65F20240}"/>
              </a:ext>
            </a:extLst>
          </p:cNvPr>
          <p:cNvSpPr/>
          <p:nvPr/>
        </p:nvSpPr>
        <p:spPr>
          <a:xfrm>
            <a:off x="4875212" y="3105834"/>
            <a:ext cx="6092825" cy="646331"/>
          </a:xfrm>
          <a:prstGeom prst="rect">
            <a:avLst/>
          </a:prstGeom>
        </p:spPr>
        <p:txBody>
          <a:bodyPr>
            <a:spAutoFit/>
          </a:bodyPr>
          <a:lstStyle/>
          <a:p>
            <a:pPr algn="ctr"/>
            <a:r>
              <a:rPr lang="ro-RO" dirty="0">
                <a:latin typeface="+mj-lt"/>
              </a:rPr>
              <a:t>1. </a:t>
            </a:r>
            <a:r>
              <a:rPr lang="ro-RO" sz="1800" dirty="0">
                <a:effectLst/>
                <a:latin typeface="Times New Roman" panose="02020603050405020304" pitchFamily="18" charset="0"/>
                <a:ea typeface="Times New Roman" panose="02020603050405020304" pitchFamily="18" charset="0"/>
              </a:rPr>
              <a:t>Contribuția Grupurilor de Acțiune Locală la dezvoltarea rurală a Regiunii Nord-Est</a:t>
            </a:r>
            <a:endParaRPr lang="ro-RO" dirty="0">
              <a:latin typeface="+mj-lt"/>
            </a:endParaRPr>
          </a:p>
        </p:txBody>
      </p:sp>
      <p:pic>
        <p:nvPicPr>
          <p:cNvPr id="12" name="Imagine 64">
            <a:extLst>
              <a:ext uri="{FF2B5EF4-FFF2-40B4-BE49-F238E27FC236}">
                <a16:creationId xmlns:a16="http://schemas.microsoft.com/office/drawing/2014/main" id="{7F9B5162-21AF-4187-9956-52D0C3687B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1543" y="601473"/>
            <a:ext cx="636816" cy="495301"/>
          </a:xfrm>
          <a:prstGeom prst="rect">
            <a:avLst/>
          </a:prstGeom>
        </p:spPr>
      </p:pic>
    </p:spTree>
    <p:extLst>
      <p:ext uri="{BB962C8B-B14F-4D97-AF65-F5344CB8AC3E}">
        <p14:creationId xmlns:p14="http://schemas.microsoft.com/office/powerpoint/2010/main" val="2263439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reptunghi 8">
            <a:extLst>
              <a:ext uri="{FF2B5EF4-FFF2-40B4-BE49-F238E27FC236}">
                <a16:creationId xmlns:a16="http://schemas.microsoft.com/office/drawing/2014/main" id="{4C2BCB5C-49BD-46CC-98E0-D1EFA8048225}"/>
              </a:ext>
            </a:extLst>
          </p:cNvPr>
          <p:cNvSpPr/>
          <p:nvPr/>
        </p:nvSpPr>
        <p:spPr>
          <a:xfrm>
            <a:off x="0" y="596901"/>
            <a:ext cx="12188825" cy="533398"/>
          </a:xfrm>
          <a:prstGeom prst="rect">
            <a:avLst/>
          </a:prstGeom>
          <a:solidFill>
            <a:srgbClr val="5B7F8B"/>
          </a:solidFill>
          <a:ln>
            <a:solidFill>
              <a:srgbClr val="5B7F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latin typeface="+mj-lt"/>
            </a:endParaRPr>
          </a:p>
        </p:txBody>
      </p:sp>
      <p:cxnSp>
        <p:nvCxnSpPr>
          <p:cNvPr id="10" name="Conector drept 9">
            <a:extLst>
              <a:ext uri="{FF2B5EF4-FFF2-40B4-BE49-F238E27FC236}">
                <a16:creationId xmlns:a16="http://schemas.microsoft.com/office/drawing/2014/main" id="{897C2ADF-4E5A-48C8-A132-6B730C788671}"/>
              </a:ext>
            </a:extLst>
          </p:cNvPr>
          <p:cNvCxnSpPr>
            <a:cxnSpLocks/>
          </p:cNvCxnSpPr>
          <p:nvPr/>
        </p:nvCxnSpPr>
        <p:spPr>
          <a:xfrm>
            <a:off x="-1" y="533400"/>
            <a:ext cx="12188825" cy="0"/>
          </a:xfrm>
          <a:prstGeom prst="line">
            <a:avLst/>
          </a:prstGeom>
          <a:ln>
            <a:solidFill>
              <a:srgbClr val="5B7F8B"/>
            </a:solidFill>
          </a:ln>
        </p:spPr>
        <p:style>
          <a:lnRef idx="3">
            <a:schemeClr val="dk1"/>
          </a:lnRef>
          <a:fillRef idx="0">
            <a:schemeClr val="dk1"/>
          </a:fillRef>
          <a:effectRef idx="2">
            <a:schemeClr val="dk1"/>
          </a:effectRef>
          <a:fontRef idx="minor">
            <a:schemeClr val="tx1"/>
          </a:fontRef>
        </p:style>
      </p:cxnSp>
      <p:pic>
        <p:nvPicPr>
          <p:cNvPr id="65" name="Imagine 64">
            <a:extLst>
              <a:ext uri="{FF2B5EF4-FFF2-40B4-BE49-F238E27FC236}">
                <a16:creationId xmlns:a16="http://schemas.microsoft.com/office/drawing/2014/main" id="{7F9B5162-21AF-4187-9956-52D0C3687B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612" y="634998"/>
            <a:ext cx="636816" cy="495301"/>
          </a:xfrm>
          <a:prstGeom prst="rect">
            <a:avLst/>
          </a:prstGeom>
        </p:spPr>
      </p:pic>
      <p:pic>
        <p:nvPicPr>
          <p:cNvPr id="66" name="Imagine 65" descr="O imagine care conține text, miniatură&#10;&#10;Descriere generată automat">
            <a:extLst>
              <a:ext uri="{FF2B5EF4-FFF2-40B4-BE49-F238E27FC236}">
                <a16:creationId xmlns:a16="http://schemas.microsoft.com/office/drawing/2014/main" id="{D8A62622-6D92-4A2F-A201-324379D9AE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31707" y="681369"/>
            <a:ext cx="896327" cy="335510"/>
          </a:xfrm>
          <a:prstGeom prst="rect">
            <a:avLst/>
          </a:prstGeom>
        </p:spPr>
      </p:pic>
      <p:sp>
        <p:nvSpPr>
          <p:cNvPr id="46" name="CasetăText 45">
            <a:extLst>
              <a:ext uri="{FF2B5EF4-FFF2-40B4-BE49-F238E27FC236}">
                <a16:creationId xmlns:a16="http://schemas.microsoft.com/office/drawing/2014/main" id="{81358A02-78C9-455B-AB8F-496B95B1A545}"/>
              </a:ext>
            </a:extLst>
          </p:cNvPr>
          <p:cNvSpPr txBox="1"/>
          <p:nvPr/>
        </p:nvSpPr>
        <p:spPr>
          <a:xfrm>
            <a:off x="352751" y="4674917"/>
            <a:ext cx="3912861" cy="338554"/>
          </a:xfrm>
          <a:prstGeom prst="rect">
            <a:avLst/>
          </a:prstGeom>
          <a:noFill/>
        </p:spPr>
        <p:txBody>
          <a:bodyPr wrap="square" rtlCol="0">
            <a:spAutoFit/>
          </a:bodyPr>
          <a:lstStyle/>
          <a:p>
            <a:pPr algn="ctr"/>
            <a:r>
              <a:rPr lang="ro-RO" sz="1600" b="1" dirty="0">
                <a:latin typeface="+mj-lt"/>
              </a:rPr>
              <a:t>Prof.</a:t>
            </a:r>
            <a:r>
              <a:rPr lang="en-US" sz="1600" b="1" dirty="0">
                <a:latin typeface="+mj-lt"/>
              </a:rPr>
              <a:t> U</a:t>
            </a:r>
            <a:r>
              <a:rPr lang="ro-RO" sz="1600" b="1" dirty="0">
                <a:latin typeface="+mj-lt"/>
              </a:rPr>
              <a:t>niv.</a:t>
            </a:r>
            <a:r>
              <a:rPr lang="en-US" sz="1600" b="1" dirty="0">
                <a:latin typeface="+mj-lt"/>
              </a:rPr>
              <a:t> D</a:t>
            </a:r>
            <a:r>
              <a:rPr lang="ro-RO" sz="1600" b="1" dirty="0">
                <a:latin typeface="+mj-lt"/>
              </a:rPr>
              <a:t>r.</a:t>
            </a:r>
            <a:r>
              <a:rPr lang="en-US" sz="1600" b="1" dirty="0">
                <a:latin typeface="+mj-lt"/>
              </a:rPr>
              <a:t> </a:t>
            </a:r>
            <a:r>
              <a:rPr lang="ro-RO" sz="1600" b="1" dirty="0">
                <a:latin typeface="+mj-lt"/>
              </a:rPr>
              <a:t>Raluca Mihaela DRĂCEA</a:t>
            </a:r>
          </a:p>
        </p:txBody>
      </p:sp>
      <p:sp>
        <p:nvSpPr>
          <p:cNvPr id="7" name="Dreptunghi 6">
            <a:extLst>
              <a:ext uri="{FF2B5EF4-FFF2-40B4-BE49-F238E27FC236}">
                <a16:creationId xmlns:a16="http://schemas.microsoft.com/office/drawing/2014/main" id="{960EBC84-8AFC-49A3-BD13-E06CDB4BC32C}"/>
              </a:ext>
            </a:extLst>
          </p:cNvPr>
          <p:cNvSpPr/>
          <p:nvPr/>
        </p:nvSpPr>
        <p:spPr>
          <a:xfrm>
            <a:off x="1027676" y="5257800"/>
            <a:ext cx="2563009" cy="338554"/>
          </a:xfrm>
          <a:prstGeom prst="rect">
            <a:avLst/>
          </a:prstGeom>
        </p:spPr>
        <p:txBody>
          <a:bodyPr wrap="none">
            <a:spAutoFit/>
          </a:bodyPr>
          <a:lstStyle/>
          <a:p>
            <a:r>
              <a:rPr lang="ro-RO" sz="1600" b="1" dirty="0">
                <a:latin typeface="+mj-lt"/>
              </a:rPr>
              <a:t>raluca.dracea@eam.ase.ro </a:t>
            </a:r>
          </a:p>
        </p:txBody>
      </p:sp>
      <p:sp>
        <p:nvSpPr>
          <p:cNvPr id="3" name="Dreptunghi 2">
            <a:extLst>
              <a:ext uri="{FF2B5EF4-FFF2-40B4-BE49-F238E27FC236}">
                <a16:creationId xmlns:a16="http://schemas.microsoft.com/office/drawing/2014/main" id="{AF271005-74BC-47A8-8A58-858CF26043BA}"/>
              </a:ext>
            </a:extLst>
          </p:cNvPr>
          <p:cNvSpPr/>
          <p:nvPr/>
        </p:nvSpPr>
        <p:spPr>
          <a:xfrm>
            <a:off x="4799012" y="2925250"/>
            <a:ext cx="6854825" cy="646331"/>
          </a:xfrm>
          <a:prstGeom prst="rect">
            <a:avLst/>
          </a:prstGeom>
        </p:spPr>
        <p:txBody>
          <a:bodyPr wrap="square">
            <a:spAutoFit/>
          </a:bodyPr>
          <a:lstStyle/>
          <a:p>
            <a:pPr algn="ctr"/>
            <a:r>
              <a:rPr lang="ro-RO" dirty="0">
                <a:latin typeface="+mj-lt"/>
              </a:rPr>
              <a:t>1. </a:t>
            </a:r>
            <a:r>
              <a:rPr lang="ro-RO" sz="1800" dirty="0">
                <a:effectLst/>
                <a:latin typeface="Times New Roman" panose="02020603050405020304" pitchFamily="18" charset="0"/>
                <a:ea typeface="Times New Roman" panose="02020603050405020304" pitchFamily="18" charset="0"/>
              </a:rPr>
              <a:t>Impactul investițiilor sustenabile asupra performanței financiare a companiilor energetice</a:t>
            </a:r>
            <a:endParaRPr lang="ro-RO" dirty="0">
              <a:latin typeface="+mj-lt"/>
            </a:endParaRPr>
          </a:p>
        </p:txBody>
      </p:sp>
      <p:pic>
        <p:nvPicPr>
          <p:cNvPr id="13" name="Picture 2" descr="Conf. univ. dr. Dobre Iuliana">
            <a:extLst>
              <a:ext uri="{FF2B5EF4-FFF2-40B4-BE49-F238E27FC236}">
                <a16:creationId xmlns:a16="http://schemas.microsoft.com/office/drawing/2014/main" id="{1EBE7595-2010-486D-B968-F4A89EAFFDB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12932" y="2336090"/>
            <a:ext cx="1392496" cy="18246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1"/>
          <p:cNvSpPr/>
          <p:nvPr/>
        </p:nvSpPr>
        <p:spPr>
          <a:xfrm>
            <a:off x="2360612" y="570240"/>
            <a:ext cx="6540766" cy="523220"/>
          </a:xfrm>
          <a:prstGeom prst="rect">
            <a:avLst/>
          </a:prstGeom>
        </p:spPr>
        <p:txBody>
          <a:bodyPr wrap="none">
            <a:spAutoFit/>
          </a:bodyPr>
          <a:lstStyle/>
          <a:p>
            <a:pPr algn="ctr"/>
            <a:r>
              <a:rPr lang="ro-RO" sz="2800" dirty="0">
                <a:solidFill>
                  <a:schemeClr val="bg1"/>
                </a:solidFill>
              </a:rPr>
              <a:t>Titlul temelor de cercetare scoase la concurs</a:t>
            </a:r>
          </a:p>
        </p:txBody>
      </p:sp>
    </p:spTree>
    <p:extLst>
      <p:ext uri="{BB962C8B-B14F-4D97-AF65-F5344CB8AC3E}">
        <p14:creationId xmlns:p14="http://schemas.microsoft.com/office/powerpoint/2010/main" val="1699952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reptunghi 8">
            <a:extLst>
              <a:ext uri="{FF2B5EF4-FFF2-40B4-BE49-F238E27FC236}">
                <a16:creationId xmlns:a16="http://schemas.microsoft.com/office/drawing/2014/main" id="{4C2BCB5C-49BD-46CC-98E0-D1EFA8048225}"/>
              </a:ext>
            </a:extLst>
          </p:cNvPr>
          <p:cNvSpPr/>
          <p:nvPr/>
        </p:nvSpPr>
        <p:spPr>
          <a:xfrm>
            <a:off x="0" y="596901"/>
            <a:ext cx="12188825" cy="533398"/>
          </a:xfrm>
          <a:prstGeom prst="rect">
            <a:avLst/>
          </a:prstGeom>
          <a:solidFill>
            <a:srgbClr val="5B7F8B"/>
          </a:solidFill>
          <a:ln>
            <a:solidFill>
              <a:srgbClr val="5B7F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latin typeface="+mj-lt"/>
            </a:endParaRPr>
          </a:p>
        </p:txBody>
      </p:sp>
      <p:cxnSp>
        <p:nvCxnSpPr>
          <p:cNvPr id="10" name="Conector drept 9">
            <a:extLst>
              <a:ext uri="{FF2B5EF4-FFF2-40B4-BE49-F238E27FC236}">
                <a16:creationId xmlns:a16="http://schemas.microsoft.com/office/drawing/2014/main" id="{897C2ADF-4E5A-48C8-A132-6B730C788671}"/>
              </a:ext>
            </a:extLst>
          </p:cNvPr>
          <p:cNvCxnSpPr>
            <a:cxnSpLocks/>
          </p:cNvCxnSpPr>
          <p:nvPr/>
        </p:nvCxnSpPr>
        <p:spPr>
          <a:xfrm>
            <a:off x="-1" y="533400"/>
            <a:ext cx="12188825" cy="0"/>
          </a:xfrm>
          <a:prstGeom prst="line">
            <a:avLst/>
          </a:prstGeom>
          <a:ln>
            <a:solidFill>
              <a:srgbClr val="5B7F8B"/>
            </a:solidFill>
          </a:ln>
        </p:spPr>
        <p:style>
          <a:lnRef idx="3">
            <a:schemeClr val="dk1"/>
          </a:lnRef>
          <a:fillRef idx="0">
            <a:schemeClr val="dk1"/>
          </a:fillRef>
          <a:effectRef idx="2">
            <a:schemeClr val="dk1"/>
          </a:effectRef>
          <a:fontRef idx="minor">
            <a:schemeClr val="tx1"/>
          </a:fontRef>
        </p:style>
      </p:cxnSp>
      <p:sp>
        <p:nvSpPr>
          <p:cNvPr id="14" name="Titlu 12">
            <a:extLst>
              <a:ext uri="{FF2B5EF4-FFF2-40B4-BE49-F238E27FC236}">
                <a16:creationId xmlns:a16="http://schemas.microsoft.com/office/drawing/2014/main" id="{07FD0596-28F4-4F73-A37F-EC0C0C36B6BC}"/>
              </a:ext>
            </a:extLst>
          </p:cNvPr>
          <p:cNvSpPr txBox="1">
            <a:spLocks/>
          </p:cNvSpPr>
          <p:nvPr/>
        </p:nvSpPr>
        <p:spPr>
          <a:xfrm>
            <a:off x="1217611" y="596901"/>
            <a:ext cx="9144001" cy="1219200"/>
          </a:xfrm>
          <a:prstGeom prst="rect">
            <a:avLst/>
          </a:prstGeom>
        </p:spPr>
        <p:txBody>
          <a:bodyPr rtlCol="0"/>
          <a:lstStyle>
            <a:lvl1pPr algn="l" defTabSz="914400" rtl="0" eaLnBrk="1" latinLnBrk="0" hangingPunct="1">
              <a:lnSpc>
                <a:spcPct val="90000"/>
              </a:lnSpc>
              <a:spcBef>
                <a:spcPct val="0"/>
              </a:spcBef>
              <a:buNone/>
              <a:defRPr sz="3600" kern="1200">
                <a:solidFill>
                  <a:schemeClr val="tx1"/>
                </a:solidFill>
                <a:latin typeface="Calibri" panose="020F0502020204030204" pitchFamily="34" charset="0"/>
                <a:ea typeface="+mj-ea"/>
                <a:cs typeface="+mj-cs"/>
              </a:defRPr>
            </a:lvl1pPr>
          </a:lstStyle>
          <a:p>
            <a:pPr algn="ctr"/>
            <a:r>
              <a:rPr lang="ro-RO" sz="2800" dirty="0">
                <a:solidFill>
                  <a:schemeClr val="bg1"/>
                </a:solidFill>
                <a:latin typeface="+mj-lt"/>
              </a:rPr>
              <a:t>Titlul temelor de cercetare scoase la concurs</a:t>
            </a:r>
          </a:p>
        </p:txBody>
      </p:sp>
      <p:pic>
        <p:nvPicPr>
          <p:cNvPr id="65" name="Imagine 64">
            <a:extLst>
              <a:ext uri="{FF2B5EF4-FFF2-40B4-BE49-F238E27FC236}">
                <a16:creationId xmlns:a16="http://schemas.microsoft.com/office/drawing/2014/main" id="{7F9B5162-21AF-4187-9956-52D0C3687B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731" y="605441"/>
            <a:ext cx="636816" cy="495301"/>
          </a:xfrm>
          <a:prstGeom prst="rect">
            <a:avLst/>
          </a:prstGeom>
        </p:spPr>
      </p:pic>
      <p:pic>
        <p:nvPicPr>
          <p:cNvPr id="66" name="Imagine 65" descr="O imagine care conține text, miniatură&#10;&#10;Descriere generată automat">
            <a:extLst>
              <a:ext uri="{FF2B5EF4-FFF2-40B4-BE49-F238E27FC236}">
                <a16:creationId xmlns:a16="http://schemas.microsoft.com/office/drawing/2014/main" id="{D8A62622-6D92-4A2F-A201-324379D9AE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95651" y="701616"/>
            <a:ext cx="896327" cy="335510"/>
          </a:xfrm>
          <a:prstGeom prst="rect">
            <a:avLst/>
          </a:prstGeom>
        </p:spPr>
      </p:pic>
      <p:sp>
        <p:nvSpPr>
          <p:cNvPr id="46" name="CasetăText 45">
            <a:extLst>
              <a:ext uri="{FF2B5EF4-FFF2-40B4-BE49-F238E27FC236}">
                <a16:creationId xmlns:a16="http://schemas.microsoft.com/office/drawing/2014/main" id="{81358A02-78C9-455B-AB8F-496B95B1A545}"/>
              </a:ext>
            </a:extLst>
          </p:cNvPr>
          <p:cNvSpPr txBox="1"/>
          <p:nvPr/>
        </p:nvSpPr>
        <p:spPr>
          <a:xfrm>
            <a:off x="380118" y="4872623"/>
            <a:ext cx="3525667" cy="338554"/>
          </a:xfrm>
          <a:prstGeom prst="rect">
            <a:avLst/>
          </a:prstGeom>
          <a:noFill/>
        </p:spPr>
        <p:txBody>
          <a:bodyPr wrap="square" rtlCol="0">
            <a:spAutoFit/>
          </a:bodyPr>
          <a:lstStyle/>
          <a:p>
            <a:pPr algn="ctr"/>
            <a:r>
              <a:rPr lang="ro-RO" sz="1600" b="1" dirty="0">
                <a:latin typeface="+mj-lt"/>
              </a:rPr>
              <a:t>Prof.</a:t>
            </a:r>
            <a:r>
              <a:rPr lang="en-US" sz="1600" b="1" dirty="0">
                <a:latin typeface="+mj-lt"/>
              </a:rPr>
              <a:t> U</a:t>
            </a:r>
            <a:r>
              <a:rPr lang="ro-RO" sz="1600" b="1" dirty="0">
                <a:latin typeface="+mj-lt"/>
              </a:rPr>
              <a:t>niv.</a:t>
            </a:r>
            <a:r>
              <a:rPr lang="en-US" sz="1600" b="1" dirty="0">
                <a:latin typeface="+mj-lt"/>
              </a:rPr>
              <a:t> D</a:t>
            </a:r>
            <a:r>
              <a:rPr lang="ro-RO" sz="1600" b="1" dirty="0">
                <a:latin typeface="+mj-lt"/>
              </a:rPr>
              <a:t>r.</a:t>
            </a:r>
            <a:r>
              <a:rPr lang="en-US" sz="1600" b="1" dirty="0">
                <a:latin typeface="+mj-lt"/>
              </a:rPr>
              <a:t> </a:t>
            </a:r>
            <a:r>
              <a:rPr lang="ro-RO" sz="1600" b="1" dirty="0">
                <a:latin typeface="+mj-lt"/>
              </a:rPr>
              <a:t>Raluca Andreea ION</a:t>
            </a:r>
          </a:p>
        </p:txBody>
      </p:sp>
      <p:sp>
        <p:nvSpPr>
          <p:cNvPr id="7" name="Dreptunghi 6">
            <a:extLst>
              <a:ext uri="{FF2B5EF4-FFF2-40B4-BE49-F238E27FC236}">
                <a16:creationId xmlns:a16="http://schemas.microsoft.com/office/drawing/2014/main" id="{960EBC84-8AFC-49A3-BD13-E06CDB4BC32C}"/>
              </a:ext>
            </a:extLst>
          </p:cNvPr>
          <p:cNvSpPr/>
          <p:nvPr/>
        </p:nvSpPr>
        <p:spPr>
          <a:xfrm>
            <a:off x="1020945" y="5389148"/>
            <a:ext cx="2244012" cy="338554"/>
          </a:xfrm>
          <a:prstGeom prst="rect">
            <a:avLst/>
          </a:prstGeom>
        </p:spPr>
        <p:txBody>
          <a:bodyPr wrap="none">
            <a:spAutoFit/>
          </a:bodyPr>
          <a:lstStyle/>
          <a:p>
            <a:r>
              <a:rPr lang="ro-RO" sz="1600" b="1" dirty="0">
                <a:latin typeface="+mj-lt"/>
              </a:rPr>
              <a:t>raluca.ion@eam.ase.ro </a:t>
            </a:r>
          </a:p>
        </p:txBody>
      </p:sp>
      <p:pic>
        <p:nvPicPr>
          <p:cNvPr id="15" name="Imagine 14" descr="O imagine care conține persoană&#10;&#10;Descriere generată automat">
            <a:extLst>
              <a:ext uri="{FF2B5EF4-FFF2-40B4-BE49-F238E27FC236}">
                <a16:creationId xmlns:a16="http://schemas.microsoft.com/office/drawing/2014/main" id="{9C352482-F0E8-4955-A5D9-ABB94ADEC5B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2345" y="2450783"/>
            <a:ext cx="2501214" cy="16674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Dreptunghi 1">
            <a:extLst>
              <a:ext uri="{FF2B5EF4-FFF2-40B4-BE49-F238E27FC236}">
                <a16:creationId xmlns:a16="http://schemas.microsoft.com/office/drawing/2014/main" id="{6C6E6A1D-70DF-47AA-8655-DC3B1A32E5BD}"/>
              </a:ext>
            </a:extLst>
          </p:cNvPr>
          <p:cNvSpPr/>
          <p:nvPr/>
        </p:nvSpPr>
        <p:spPr>
          <a:xfrm>
            <a:off x="5203655" y="2551837"/>
            <a:ext cx="6092825" cy="1754326"/>
          </a:xfrm>
          <a:prstGeom prst="rect">
            <a:avLst/>
          </a:prstGeom>
        </p:spPr>
        <p:txBody>
          <a:bodyPr>
            <a:spAutoFit/>
          </a:bodyPr>
          <a:lstStyle/>
          <a:p>
            <a:pPr algn="ctr"/>
            <a:r>
              <a:rPr lang="ro-RO" sz="1800" dirty="0">
                <a:effectLst/>
                <a:latin typeface="Times New Roman" panose="02020603050405020304" pitchFamily="18" charset="0"/>
                <a:ea typeface="Times New Roman" panose="02020603050405020304" pitchFamily="18" charset="0"/>
              </a:rPr>
              <a:t>1. Dezvoltarea economica a sectorului legume-fructe în România pentru creșterea autosuficientei alimentare și îmbunătățirea securității nutriționale a populatiei</a:t>
            </a:r>
          </a:p>
          <a:p>
            <a:pPr algn="ctr"/>
            <a:endParaRPr lang="ro-RO" dirty="0">
              <a:latin typeface="+mj-lt"/>
            </a:endParaRPr>
          </a:p>
          <a:p>
            <a:pPr algn="ctr"/>
            <a:r>
              <a:rPr lang="ro-RO" dirty="0">
                <a:latin typeface="+mj-lt"/>
              </a:rPr>
              <a:t>2. </a:t>
            </a:r>
            <a:r>
              <a:rPr lang="ro-RO" sz="1800" dirty="0">
                <a:effectLst/>
                <a:latin typeface="Times New Roman" panose="02020603050405020304" pitchFamily="18" charset="0"/>
                <a:ea typeface="Times New Roman" panose="02020603050405020304" pitchFamily="18" charset="0"/>
              </a:rPr>
              <a:t>Opțiuni strategice pentru dezvoltarea afacerilor în domeniul prelucrării cerealelor in Romania</a:t>
            </a:r>
            <a:endParaRPr lang="ro-RO" dirty="0">
              <a:latin typeface="+mj-lt"/>
            </a:endParaRPr>
          </a:p>
        </p:txBody>
      </p:sp>
    </p:spTree>
    <p:extLst>
      <p:ext uri="{BB962C8B-B14F-4D97-AF65-F5344CB8AC3E}">
        <p14:creationId xmlns:p14="http://schemas.microsoft.com/office/powerpoint/2010/main" val="336474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reptunghi 8">
            <a:extLst>
              <a:ext uri="{FF2B5EF4-FFF2-40B4-BE49-F238E27FC236}">
                <a16:creationId xmlns:a16="http://schemas.microsoft.com/office/drawing/2014/main" id="{4C2BCB5C-49BD-46CC-98E0-D1EFA8048225}"/>
              </a:ext>
            </a:extLst>
          </p:cNvPr>
          <p:cNvSpPr/>
          <p:nvPr/>
        </p:nvSpPr>
        <p:spPr>
          <a:xfrm>
            <a:off x="0" y="596901"/>
            <a:ext cx="12188825" cy="533398"/>
          </a:xfrm>
          <a:prstGeom prst="rect">
            <a:avLst/>
          </a:prstGeom>
          <a:solidFill>
            <a:srgbClr val="5B7F8B"/>
          </a:solidFill>
          <a:ln>
            <a:solidFill>
              <a:srgbClr val="5B7F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latin typeface="+mj-lt"/>
            </a:endParaRPr>
          </a:p>
        </p:txBody>
      </p:sp>
      <p:cxnSp>
        <p:nvCxnSpPr>
          <p:cNvPr id="10" name="Conector drept 9">
            <a:extLst>
              <a:ext uri="{FF2B5EF4-FFF2-40B4-BE49-F238E27FC236}">
                <a16:creationId xmlns:a16="http://schemas.microsoft.com/office/drawing/2014/main" id="{897C2ADF-4E5A-48C8-A132-6B730C788671}"/>
              </a:ext>
            </a:extLst>
          </p:cNvPr>
          <p:cNvCxnSpPr>
            <a:cxnSpLocks/>
          </p:cNvCxnSpPr>
          <p:nvPr/>
        </p:nvCxnSpPr>
        <p:spPr>
          <a:xfrm>
            <a:off x="-1" y="533400"/>
            <a:ext cx="12188825" cy="0"/>
          </a:xfrm>
          <a:prstGeom prst="line">
            <a:avLst/>
          </a:prstGeom>
          <a:ln>
            <a:solidFill>
              <a:srgbClr val="5B7F8B"/>
            </a:solidFill>
          </a:ln>
        </p:spPr>
        <p:style>
          <a:lnRef idx="3">
            <a:schemeClr val="dk1"/>
          </a:lnRef>
          <a:fillRef idx="0">
            <a:schemeClr val="dk1"/>
          </a:fillRef>
          <a:effectRef idx="2">
            <a:schemeClr val="dk1"/>
          </a:effectRef>
          <a:fontRef idx="minor">
            <a:schemeClr val="tx1"/>
          </a:fontRef>
        </p:style>
      </p:cxnSp>
      <p:sp>
        <p:nvSpPr>
          <p:cNvPr id="14" name="Titlu 12">
            <a:extLst>
              <a:ext uri="{FF2B5EF4-FFF2-40B4-BE49-F238E27FC236}">
                <a16:creationId xmlns:a16="http://schemas.microsoft.com/office/drawing/2014/main" id="{07FD0596-28F4-4F73-A37F-EC0C0C36B6BC}"/>
              </a:ext>
            </a:extLst>
          </p:cNvPr>
          <p:cNvSpPr txBox="1">
            <a:spLocks/>
          </p:cNvSpPr>
          <p:nvPr/>
        </p:nvSpPr>
        <p:spPr>
          <a:xfrm>
            <a:off x="1217611" y="596901"/>
            <a:ext cx="9144001" cy="1219200"/>
          </a:xfrm>
          <a:prstGeom prst="rect">
            <a:avLst/>
          </a:prstGeom>
        </p:spPr>
        <p:txBody>
          <a:bodyPr rtlCol="0"/>
          <a:lstStyle>
            <a:lvl1pPr algn="l" defTabSz="914400" rtl="0" eaLnBrk="1" latinLnBrk="0" hangingPunct="1">
              <a:lnSpc>
                <a:spcPct val="90000"/>
              </a:lnSpc>
              <a:spcBef>
                <a:spcPct val="0"/>
              </a:spcBef>
              <a:buNone/>
              <a:defRPr sz="3600" kern="1200">
                <a:solidFill>
                  <a:schemeClr val="tx1"/>
                </a:solidFill>
                <a:latin typeface="Calibri" panose="020F0502020204030204" pitchFamily="34" charset="0"/>
                <a:ea typeface="+mj-ea"/>
                <a:cs typeface="+mj-cs"/>
              </a:defRPr>
            </a:lvl1pPr>
          </a:lstStyle>
          <a:p>
            <a:pPr algn="ctr"/>
            <a:r>
              <a:rPr lang="ro-RO" sz="2800" dirty="0">
                <a:solidFill>
                  <a:schemeClr val="bg1"/>
                </a:solidFill>
                <a:latin typeface="+mj-lt"/>
              </a:rPr>
              <a:t>Titlul temelor de cercetare scoase la concurs</a:t>
            </a:r>
          </a:p>
        </p:txBody>
      </p:sp>
      <p:pic>
        <p:nvPicPr>
          <p:cNvPr id="65" name="Imagine 64">
            <a:extLst>
              <a:ext uri="{FF2B5EF4-FFF2-40B4-BE49-F238E27FC236}">
                <a16:creationId xmlns:a16="http://schemas.microsoft.com/office/drawing/2014/main" id="{7F9B5162-21AF-4187-9956-52D0C3687B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306" y="596762"/>
            <a:ext cx="636816" cy="495301"/>
          </a:xfrm>
          <a:prstGeom prst="rect">
            <a:avLst/>
          </a:prstGeom>
        </p:spPr>
      </p:pic>
      <p:pic>
        <p:nvPicPr>
          <p:cNvPr id="66" name="Imagine 65" descr="O imagine care conține text, miniatură&#10;&#10;Descriere generată automat">
            <a:extLst>
              <a:ext uri="{FF2B5EF4-FFF2-40B4-BE49-F238E27FC236}">
                <a16:creationId xmlns:a16="http://schemas.microsoft.com/office/drawing/2014/main" id="{D8A62622-6D92-4A2F-A201-324379D9AE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31707" y="681369"/>
            <a:ext cx="896327" cy="335510"/>
          </a:xfrm>
          <a:prstGeom prst="rect">
            <a:avLst/>
          </a:prstGeom>
        </p:spPr>
      </p:pic>
      <p:sp>
        <p:nvSpPr>
          <p:cNvPr id="46" name="CasetăText 45">
            <a:extLst>
              <a:ext uri="{FF2B5EF4-FFF2-40B4-BE49-F238E27FC236}">
                <a16:creationId xmlns:a16="http://schemas.microsoft.com/office/drawing/2014/main" id="{81358A02-78C9-455B-AB8F-496B95B1A545}"/>
              </a:ext>
            </a:extLst>
          </p:cNvPr>
          <p:cNvSpPr txBox="1"/>
          <p:nvPr/>
        </p:nvSpPr>
        <p:spPr>
          <a:xfrm>
            <a:off x="519293" y="4699731"/>
            <a:ext cx="3221670" cy="338554"/>
          </a:xfrm>
          <a:prstGeom prst="rect">
            <a:avLst/>
          </a:prstGeom>
          <a:noFill/>
        </p:spPr>
        <p:txBody>
          <a:bodyPr wrap="square" rtlCol="0">
            <a:spAutoFit/>
          </a:bodyPr>
          <a:lstStyle/>
          <a:p>
            <a:pPr algn="ctr"/>
            <a:r>
              <a:rPr lang="ro-RO" sz="1600" b="1" dirty="0">
                <a:latin typeface="+mj-lt"/>
              </a:rPr>
              <a:t>Prof.</a:t>
            </a:r>
            <a:r>
              <a:rPr lang="en-US" sz="1600" b="1" dirty="0">
                <a:latin typeface="+mj-lt"/>
              </a:rPr>
              <a:t> U</a:t>
            </a:r>
            <a:r>
              <a:rPr lang="ro-RO" sz="1600" b="1" dirty="0">
                <a:latin typeface="+mj-lt"/>
              </a:rPr>
              <a:t>niv.</a:t>
            </a:r>
            <a:r>
              <a:rPr lang="en-US" sz="1600" b="1" dirty="0">
                <a:latin typeface="+mj-lt"/>
              </a:rPr>
              <a:t> D</a:t>
            </a:r>
            <a:r>
              <a:rPr lang="ro-RO" sz="1600" b="1" dirty="0">
                <a:latin typeface="+mj-lt"/>
              </a:rPr>
              <a:t>r.</a:t>
            </a:r>
            <a:r>
              <a:rPr lang="en-US" sz="1600" b="1" dirty="0">
                <a:latin typeface="+mj-lt"/>
              </a:rPr>
              <a:t> </a:t>
            </a:r>
            <a:r>
              <a:rPr lang="ro-RO" sz="1600" b="1" dirty="0">
                <a:latin typeface="+mj-lt"/>
              </a:rPr>
              <a:t>Nicu MARCU</a:t>
            </a:r>
          </a:p>
        </p:txBody>
      </p:sp>
      <p:sp>
        <p:nvSpPr>
          <p:cNvPr id="7" name="Dreptunghi 6">
            <a:extLst>
              <a:ext uri="{FF2B5EF4-FFF2-40B4-BE49-F238E27FC236}">
                <a16:creationId xmlns:a16="http://schemas.microsoft.com/office/drawing/2014/main" id="{960EBC84-8AFC-49A3-BD13-E06CDB4BC32C}"/>
              </a:ext>
            </a:extLst>
          </p:cNvPr>
          <p:cNvSpPr/>
          <p:nvPr/>
        </p:nvSpPr>
        <p:spPr>
          <a:xfrm>
            <a:off x="959637" y="5316565"/>
            <a:ext cx="2311338" cy="338554"/>
          </a:xfrm>
          <a:prstGeom prst="rect">
            <a:avLst/>
          </a:prstGeom>
        </p:spPr>
        <p:txBody>
          <a:bodyPr wrap="none">
            <a:spAutoFit/>
          </a:bodyPr>
          <a:lstStyle/>
          <a:p>
            <a:r>
              <a:rPr lang="ro-RO" sz="1600" b="1" dirty="0">
                <a:latin typeface="+mj-lt"/>
              </a:rPr>
              <a:t>marcu.nicu@gmail.com</a:t>
            </a:r>
          </a:p>
        </p:txBody>
      </p:sp>
      <p:pic>
        <p:nvPicPr>
          <p:cNvPr id="3" name="Imagine 2" descr="O imagine care conține bărbat, persoană, costum, postură&#10;&#10;Descriere generată automat">
            <a:extLst>
              <a:ext uri="{FF2B5EF4-FFF2-40B4-BE49-F238E27FC236}">
                <a16:creationId xmlns:a16="http://schemas.microsoft.com/office/drawing/2014/main" id="{17D3B10C-81D6-4F96-BD17-9545BE27D9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1412" y="2199984"/>
            <a:ext cx="1823286" cy="20468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Dreptunghi 1">
            <a:extLst>
              <a:ext uri="{FF2B5EF4-FFF2-40B4-BE49-F238E27FC236}">
                <a16:creationId xmlns:a16="http://schemas.microsoft.com/office/drawing/2014/main" id="{E7EC55FB-0D8E-4297-A61E-5D3C9C974B17}"/>
              </a:ext>
            </a:extLst>
          </p:cNvPr>
          <p:cNvSpPr/>
          <p:nvPr/>
        </p:nvSpPr>
        <p:spPr>
          <a:xfrm>
            <a:off x="3579812" y="2667000"/>
            <a:ext cx="7900226" cy="1477328"/>
          </a:xfrm>
          <a:prstGeom prst="rect">
            <a:avLst/>
          </a:prstGeom>
        </p:spPr>
        <p:txBody>
          <a:bodyPr wrap="square">
            <a:spAutoFit/>
          </a:bodyPr>
          <a:lstStyle/>
          <a:p>
            <a:pPr algn="ctr"/>
            <a:r>
              <a:rPr lang="ro-RO" dirty="0">
                <a:latin typeface="+mj-lt"/>
              </a:rPr>
              <a:t>1. </a:t>
            </a:r>
            <a:r>
              <a:rPr lang="ro-RO" sz="1800" dirty="0">
                <a:effectLst/>
                <a:latin typeface="Times New Roman" panose="02020603050405020304" pitchFamily="18" charset="0"/>
                <a:ea typeface="Times New Roman" panose="02020603050405020304" pitchFamily="18" charset="0"/>
              </a:rPr>
              <a:t>Evaluarea stabilității financiare a unei entități financiare</a:t>
            </a:r>
            <a:endParaRPr lang="ro-RO" dirty="0">
              <a:latin typeface="+mj-lt"/>
            </a:endParaRPr>
          </a:p>
          <a:p>
            <a:pPr algn="ctr"/>
            <a:endParaRPr lang="ro-RO" dirty="0">
              <a:latin typeface="+mj-lt"/>
            </a:endParaRPr>
          </a:p>
          <a:p>
            <a:pPr algn="ctr"/>
            <a:r>
              <a:rPr lang="it-IT" dirty="0">
                <a:latin typeface="+mj-lt"/>
              </a:rPr>
              <a:t>2.</a:t>
            </a:r>
            <a:r>
              <a:rPr lang="ro-RO" dirty="0">
                <a:latin typeface="+mj-lt"/>
              </a:rPr>
              <a:t> </a:t>
            </a:r>
            <a:r>
              <a:rPr lang="ro-RO" sz="1800" dirty="0">
                <a:effectLst/>
                <a:latin typeface="Times New Roman" panose="02020603050405020304" pitchFamily="18" charset="0"/>
                <a:ea typeface="Times New Roman" panose="02020603050405020304" pitchFamily="18" charset="0"/>
              </a:rPr>
              <a:t>Evaluarea stabilității financiare a unei entități non-financiare</a:t>
            </a:r>
            <a:endParaRPr lang="ro-RO" dirty="0">
              <a:latin typeface="+mj-lt"/>
            </a:endParaRPr>
          </a:p>
          <a:p>
            <a:pPr algn="ctr"/>
            <a:endParaRPr lang="ro-RO" dirty="0">
              <a:latin typeface="+mj-lt"/>
            </a:endParaRPr>
          </a:p>
          <a:p>
            <a:pPr algn="ctr"/>
            <a:r>
              <a:rPr lang="it-IT" dirty="0">
                <a:latin typeface="+mj-lt"/>
              </a:rPr>
              <a:t>3.</a:t>
            </a:r>
            <a:r>
              <a:rPr lang="ro-RO" dirty="0">
                <a:latin typeface="+mj-lt"/>
              </a:rPr>
              <a:t> </a:t>
            </a:r>
            <a:r>
              <a:rPr lang="it-IT" dirty="0">
                <a:latin typeface="+mj-lt"/>
              </a:rPr>
              <a:t>Impactul finanțării sustenabile asupra creșterii economice</a:t>
            </a:r>
            <a:endParaRPr lang="ro-RO" dirty="0">
              <a:latin typeface="+mj-lt"/>
            </a:endParaRPr>
          </a:p>
        </p:txBody>
      </p:sp>
    </p:spTree>
    <p:extLst>
      <p:ext uri="{BB962C8B-B14F-4D97-AF65-F5344CB8AC3E}">
        <p14:creationId xmlns:p14="http://schemas.microsoft.com/office/powerpoint/2010/main" val="269596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reptunghi 8">
            <a:extLst>
              <a:ext uri="{FF2B5EF4-FFF2-40B4-BE49-F238E27FC236}">
                <a16:creationId xmlns:a16="http://schemas.microsoft.com/office/drawing/2014/main" id="{4C2BCB5C-49BD-46CC-98E0-D1EFA8048225}"/>
              </a:ext>
            </a:extLst>
          </p:cNvPr>
          <p:cNvSpPr/>
          <p:nvPr/>
        </p:nvSpPr>
        <p:spPr>
          <a:xfrm>
            <a:off x="0" y="596901"/>
            <a:ext cx="12188825" cy="533398"/>
          </a:xfrm>
          <a:prstGeom prst="rect">
            <a:avLst/>
          </a:prstGeom>
          <a:solidFill>
            <a:srgbClr val="5B7F8B"/>
          </a:solidFill>
          <a:ln>
            <a:solidFill>
              <a:srgbClr val="5B7F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latin typeface="+mj-lt"/>
            </a:endParaRPr>
          </a:p>
        </p:txBody>
      </p:sp>
      <p:cxnSp>
        <p:nvCxnSpPr>
          <p:cNvPr id="10" name="Conector drept 9">
            <a:extLst>
              <a:ext uri="{FF2B5EF4-FFF2-40B4-BE49-F238E27FC236}">
                <a16:creationId xmlns:a16="http://schemas.microsoft.com/office/drawing/2014/main" id="{897C2ADF-4E5A-48C8-A132-6B730C788671}"/>
              </a:ext>
            </a:extLst>
          </p:cNvPr>
          <p:cNvCxnSpPr>
            <a:cxnSpLocks/>
          </p:cNvCxnSpPr>
          <p:nvPr/>
        </p:nvCxnSpPr>
        <p:spPr>
          <a:xfrm>
            <a:off x="-1" y="533400"/>
            <a:ext cx="12188825" cy="0"/>
          </a:xfrm>
          <a:prstGeom prst="line">
            <a:avLst/>
          </a:prstGeom>
          <a:ln>
            <a:solidFill>
              <a:srgbClr val="5B7F8B"/>
            </a:solidFill>
          </a:ln>
        </p:spPr>
        <p:style>
          <a:lnRef idx="3">
            <a:schemeClr val="dk1"/>
          </a:lnRef>
          <a:fillRef idx="0">
            <a:schemeClr val="dk1"/>
          </a:fillRef>
          <a:effectRef idx="2">
            <a:schemeClr val="dk1"/>
          </a:effectRef>
          <a:fontRef idx="minor">
            <a:schemeClr val="tx1"/>
          </a:fontRef>
        </p:style>
      </p:cxnSp>
      <p:sp>
        <p:nvSpPr>
          <p:cNvPr id="14" name="Titlu 12">
            <a:extLst>
              <a:ext uri="{FF2B5EF4-FFF2-40B4-BE49-F238E27FC236}">
                <a16:creationId xmlns:a16="http://schemas.microsoft.com/office/drawing/2014/main" id="{07FD0596-28F4-4F73-A37F-EC0C0C36B6BC}"/>
              </a:ext>
            </a:extLst>
          </p:cNvPr>
          <p:cNvSpPr txBox="1">
            <a:spLocks/>
          </p:cNvSpPr>
          <p:nvPr/>
        </p:nvSpPr>
        <p:spPr>
          <a:xfrm>
            <a:off x="1217611" y="596901"/>
            <a:ext cx="9144001" cy="1219200"/>
          </a:xfrm>
          <a:prstGeom prst="rect">
            <a:avLst/>
          </a:prstGeom>
        </p:spPr>
        <p:txBody>
          <a:bodyPr rtlCol="0"/>
          <a:lstStyle>
            <a:lvl1pPr algn="l" defTabSz="914400" rtl="0" eaLnBrk="1" latinLnBrk="0" hangingPunct="1">
              <a:lnSpc>
                <a:spcPct val="90000"/>
              </a:lnSpc>
              <a:spcBef>
                <a:spcPct val="0"/>
              </a:spcBef>
              <a:buNone/>
              <a:defRPr sz="3600" kern="1200">
                <a:solidFill>
                  <a:schemeClr val="tx1"/>
                </a:solidFill>
                <a:latin typeface="Calibri" panose="020F0502020204030204" pitchFamily="34" charset="0"/>
                <a:ea typeface="+mj-ea"/>
                <a:cs typeface="+mj-cs"/>
              </a:defRPr>
            </a:lvl1pPr>
          </a:lstStyle>
          <a:p>
            <a:r>
              <a:rPr lang="ro-RO" sz="2800" dirty="0">
                <a:solidFill>
                  <a:schemeClr val="bg1"/>
                </a:solidFill>
                <a:latin typeface="+mj-lt"/>
              </a:rPr>
              <a:t>Titlul temelor de cercetare scoase la concurs</a:t>
            </a:r>
          </a:p>
        </p:txBody>
      </p:sp>
      <p:pic>
        <p:nvPicPr>
          <p:cNvPr id="65" name="Imagine 64">
            <a:extLst>
              <a:ext uri="{FF2B5EF4-FFF2-40B4-BE49-F238E27FC236}">
                <a16:creationId xmlns:a16="http://schemas.microsoft.com/office/drawing/2014/main" id="{7F9B5162-21AF-4187-9956-52D0C3687B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457" y="628651"/>
            <a:ext cx="636816" cy="495301"/>
          </a:xfrm>
          <a:prstGeom prst="rect">
            <a:avLst/>
          </a:prstGeom>
        </p:spPr>
      </p:pic>
      <p:pic>
        <p:nvPicPr>
          <p:cNvPr id="66" name="Imagine 65" descr="O imagine care conține text, miniatură&#10;&#10;Descriere generată automat">
            <a:extLst>
              <a:ext uri="{FF2B5EF4-FFF2-40B4-BE49-F238E27FC236}">
                <a16:creationId xmlns:a16="http://schemas.microsoft.com/office/drawing/2014/main" id="{D8A62622-6D92-4A2F-A201-324379D9AE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31707" y="681369"/>
            <a:ext cx="896327" cy="335510"/>
          </a:xfrm>
          <a:prstGeom prst="rect">
            <a:avLst/>
          </a:prstGeom>
        </p:spPr>
      </p:pic>
      <p:sp>
        <p:nvSpPr>
          <p:cNvPr id="46" name="CasetăText 45">
            <a:extLst>
              <a:ext uri="{FF2B5EF4-FFF2-40B4-BE49-F238E27FC236}">
                <a16:creationId xmlns:a16="http://schemas.microsoft.com/office/drawing/2014/main" id="{81358A02-78C9-455B-AB8F-496B95B1A545}"/>
              </a:ext>
            </a:extLst>
          </p:cNvPr>
          <p:cNvSpPr txBox="1"/>
          <p:nvPr/>
        </p:nvSpPr>
        <p:spPr>
          <a:xfrm>
            <a:off x="329373" y="3047987"/>
            <a:ext cx="4000237" cy="338554"/>
          </a:xfrm>
          <a:prstGeom prst="rect">
            <a:avLst/>
          </a:prstGeom>
          <a:noFill/>
        </p:spPr>
        <p:txBody>
          <a:bodyPr wrap="square" rtlCol="0">
            <a:spAutoFit/>
          </a:bodyPr>
          <a:lstStyle/>
          <a:p>
            <a:pPr algn="ctr"/>
            <a:r>
              <a:rPr lang="ro-RO" sz="1600" b="1" dirty="0">
                <a:latin typeface="+mj-lt"/>
              </a:rPr>
              <a:t>Prof.</a:t>
            </a:r>
            <a:r>
              <a:rPr lang="en-US" sz="1600" b="1" dirty="0">
                <a:latin typeface="+mj-lt"/>
              </a:rPr>
              <a:t> U</a:t>
            </a:r>
            <a:r>
              <a:rPr lang="ro-RO" sz="1600" b="1" dirty="0">
                <a:latin typeface="+mj-lt"/>
              </a:rPr>
              <a:t>niv.</a:t>
            </a:r>
            <a:r>
              <a:rPr lang="en-US" sz="1600" b="1" dirty="0">
                <a:latin typeface="+mj-lt"/>
              </a:rPr>
              <a:t> D</a:t>
            </a:r>
            <a:r>
              <a:rPr lang="ro-RO" sz="1600" b="1" dirty="0">
                <a:latin typeface="+mj-lt"/>
              </a:rPr>
              <a:t>r.</a:t>
            </a:r>
            <a:r>
              <a:rPr lang="en-US" sz="1600" b="1" dirty="0">
                <a:latin typeface="+mj-lt"/>
              </a:rPr>
              <a:t> </a:t>
            </a:r>
            <a:r>
              <a:rPr lang="ro-RO" sz="1600" b="1" dirty="0">
                <a:latin typeface="+mj-lt"/>
              </a:rPr>
              <a:t>Costel NEGREI</a:t>
            </a:r>
          </a:p>
        </p:txBody>
      </p:sp>
      <p:sp>
        <p:nvSpPr>
          <p:cNvPr id="7" name="Dreptunghi 6">
            <a:extLst>
              <a:ext uri="{FF2B5EF4-FFF2-40B4-BE49-F238E27FC236}">
                <a16:creationId xmlns:a16="http://schemas.microsoft.com/office/drawing/2014/main" id="{960EBC84-8AFC-49A3-BD13-E06CDB4BC32C}"/>
              </a:ext>
            </a:extLst>
          </p:cNvPr>
          <p:cNvSpPr/>
          <p:nvPr/>
        </p:nvSpPr>
        <p:spPr>
          <a:xfrm>
            <a:off x="1056574" y="3364831"/>
            <a:ext cx="2395784" cy="338554"/>
          </a:xfrm>
          <a:prstGeom prst="rect">
            <a:avLst/>
          </a:prstGeom>
        </p:spPr>
        <p:txBody>
          <a:bodyPr wrap="none">
            <a:spAutoFit/>
          </a:bodyPr>
          <a:lstStyle/>
          <a:p>
            <a:r>
              <a:rPr lang="ro-RO" sz="1600" b="1" dirty="0">
                <a:latin typeface="+mj-lt"/>
              </a:rPr>
              <a:t>costel.negrei@eam.ase.ro</a:t>
            </a:r>
          </a:p>
        </p:txBody>
      </p:sp>
      <p:pic>
        <p:nvPicPr>
          <p:cNvPr id="13" name="Imagine 12" descr="O imagine care conține bărbat, persoană, postură&#10;&#10;Descriere generată automat">
            <a:extLst>
              <a:ext uri="{FF2B5EF4-FFF2-40B4-BE49-F238E27FC236}">
                <a16:creationId xmlns:a16="http://schemas.microsoft.com/office/drawing/2014/main" id="{4877BAD1-BDFC-4397-AA18-15A7A8846D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4991" y="1529197"/>
            <a:ext cx="2131988" cy="1421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Dreptunghi 1">
            <a:extLst>
              <a:ext uri="{FF2B5EF4-FFF2-40B4-BE49-F238E27FC236}">
                <a16:creationId xmlns:a16="http://schemas.microsoft.com/office/drawing/2014/main" id="{4BEA10B3-7E4E-416B-A8FA-5838022C88E8}"/>
              </a:ext>
            </a:extLst>
          </p:cNvPr>
          <p:cNvSpPr/>
          <p:nvPr/>
        </p:nvSpPr>
        <p:spPr>
          <a:xfrm>
            <a:off x="4528551" y="2116902"/>
            <a:ext cx="7489401" cy="3877985"/>
          </a:xfrm>
          <a:prstGeom prst="rect">
            <a:avLst/>
          </a:prstGeom>
        </p:spPr>
        <p:txBody>
          <a:bodyPr wrap="square">
            <a:spAutoFit/>
          </a:bodyPr>
          <a:lstStyle/>
          <a:p>
            <a:pPr marL="342900" indent="-342900" algn="ctr">
              <a:spcBef>
                <a:spcPts val="600"/>
              </a:spcBef>
              <a:spcAft>
                <a:spcPts val="600"/>
              </a:spcAft>
              <a:buAutoNum type="arabicPeriod"/>
            </a:pPr>
            <a:r>
              <a:rPr lang="ro-RO" sz="1600" dirty="0"/>
              <a:t>Modelarea dezvoltării complexelor socio-ecologice rurale din România (de câmpie, deal, munte)</a:t>
            </a:r>
          </a:p>
          <a:p>
            <a:pPr marL="342900" indent="-342900" algn="ctr">
              <a:spcBef>
                <a:spcPts val="600"/>
              </a:spcBef>
              <a:spcAft>
                <a:spcPts val="600"/>
              </a:spcAft>
              <a:buAutoNum type="arabicPeriod"/>
            </a:pPr>
            <a:r>
              <a:rPr lang="ro-RO" sz="1600" dirty="0">
                <a:effectLst/>
                <a:ea typeface="Times New Roman" panose="02020603050405020304" pitchFamily="18" charset="0"/>
              </a:rPr>
              <a:t>Eficiența intensificării informaționale a agriculturi</a:t>
            </a:r>
            <a:r>
              <a:rPr lang="fr-FR" sz="1600" dirty="0">
                <a:effectLst/>
                <a:ea typeface="Times New Roman" panose="02020603050405020304" pitchFamily="18" charset="0"/>
              </a:rPr>
              <a:t>i</a:t>
            </a:r>
            <a:endParaRPr lang="ro-RO" sz="1600" dirty="0">
              <a:effectLst/>
              <a:ea typeface="Times New Roman" panose="02020603050405020304" pitchFamily="18" charset="0"/>
            </a:endParaRPr>
          </a:p>
          <a:p>
            <a:pPr algn="ctr">
              <a:spcBef>
                <a:spcPts val="600"/>
              </a:spcBef>
              <a:spcAft>
                <a:spcPts val="600"/>
              </a:spcAft>
            </a:pPr>
            <a:r>
              <a:rPr lang="ro-RO" sz="1600" dirty="0"/>
              <a:t>3. Evaluarea durabilității proiectelor de dezvoltare economico-socială (din industrie, agricultură, transporturi, turism)</a:t>
            </a:r>
          </a:p>
          <a:p>
            <a:pPr algn="ctr">
              <a:spcBef>
                <a:spcPts val="600"/>
              </a:spcBef>
              <a:spcAft>
                <a:spcPts val="600"/>
              </a:spcAft>
            </a:pPr>
            <a:r>
              <a:rPr lang="ro-RO" sz="1600" dirty="0"/>
              <a:t>4. Locul și rolul ariilor protejate în dezvoltarea spațiului rural din România</a:t>
            </a:r>
          </a:p>
          <a:p>
            <a:pPr algn="ctr">
              <a:spcBef>
                <a:spcPts val="600"/>
              </a:spcBef>
              <a:spcAft>
                <a:spcPts val="600"/>
              </a:spcAft>
            </a:pPr>
            <a:r>
              <a:rPr lang="ro-RO" sz="1600" dirty="0">
                <a:effectLst/>
                <a:ea typeface="Times New Roman" panose="02020603050405020304" pitchFamily="18" charset="0"/>
              </a:rPr>
              <a:t>5. Evaluarea performanței politicilor de dezvoltare economico-socială (din industrie, agricultură, transporturi, turism</a:t>
            </a:r>
            <a:r>
              <a:rPr lang="en-US" sz="1600" dirty="0">
                <a:effectLst/>
                <a:ea typeface="Times New Roman" panose="02020603050405020304" pitchFamily="18" charset="0"/>
              </a:rPr>
              <a:t>)</a:t>
            </a:r>
            <a:endParaRPr lang="ro-RO" sz="1600" dirty="0">
              <a:effectLst/>
              <a:ea typeface="Times New Roman" panose="02020603050405020304" pitchFamily="18" charset="0"/>
            </a:endParaRPr>
          </a:p>
          <a:p>
            <a:pPr algn="ctr">
              <a:spcBef>
                <a:spcPts val="600"/>
              </a:spcBef>
              <a:spcAft>
                <a:spcPts val="600"/>
              </a:spcAft>
            </a:pPr>
            <a:r>
              <a:rPr lang="ro-RO" sz="1600" dirty="0"/>
              <a:t>6. </a:t>
            </a:r>
            <a:r>
              <a:rPr lang="ro-RO" sz="1600" dirty="0">
                <a:effectLst/>
                <a:ea typeface="Times New Roman" panose="02020603050405020304" pitchFamily="18" charset="0"/>
              </a:rPr>
              <a:t>Contribuții la fundamentarea managementului integrat al deșeurilor</a:t>
            </a:r>
            <a:endParaRPr lang="ro-RO" sz="1600" dirty="0">
              <a:ea typeface="Times New Roman" panose="02020603050405020304" pitchFamily="18" charset="0"/>
            </a:endParaRPr>
          </a:p>
          <a:p>
            <a:pPr algn="ctr">
              <a:spcBef>
                <a:spcPts val="600"/>
              </a:spcBef>
              <a:spcAft>
                <a:spcPts val="600"/>
              </a:spcAft>
            </a:pPr>
            <a:r>
              <a:rPr lang="ro-RO" sz="1600" dirty="0"/>
              <a:t>7. </a:t>
            </a:r>
            <a:r>
              <a:rPr lang="ro-RO" sz="1600" dirty="0">
                <a:effectLst/>
                <a:ea typeface="Times New Roman" panose="02020603050405020304" pitchFamily="18" charset="0"/>
              </a:rPr>
              <a:t>Contributii la evaluarea eficientei sistemelor tehnico-productive </a:t>
            </a:r>
            <a:r>
              <a:rPr lang="en-US" sz="1600" dirty="0">
                <a:effectLst/>
                <a:ea typeface="Times New Roman" panose="02020603050405020304" pitchFamily="18" charset="0"/>
              </a:rPr>
              <a:t>circular-active</a:t>
            </a:r>
            <a:endParaRPr lang="ro-RO" sz="1600" dirty="0">
              <a:effectLst/>
              <a:ea typeface="Times New Roman" panose="02020603050405020304" pitchFamily="18" charset="0"/>
            </a:endParaRPr>
          </a:p>
          <a:p>
            <a:pPr algn="ctr">
              <a:spcBef>
                <a:spcPts val="600"/>
              </a:spcBef>
              <a:spcAft>
                <a:spcPts val="600"/>
              </a:spcAft>
            </a:pPr>
            <a:r>
              <a:rPr lang="ro-RO" sz="1600" dirty="0"/>
              <a:t>8. </a:t>
            </a:r>
            <a:r>
              <a:rPr lang="ro-RO" sz="1600" dirty="0">
                <a:effectLst/>
                <a:ea typeface="Times New Roman" panose="02020603050405020304" pitchFamily="18" charset="0"/>
              </a:rPr>
              <a:t>Fundamentarea instrumentelor de operaționalizare a politicii de mediu</a:t>
            </a:r>
            <a:endParaRPr lang="ro-RO" sz="1600" dirty="0"/>
          </a:p>
        </p:txBody>
      </p:sp>
      <p:sp>
        <p:nvSpPr>
          <p:cNvPr id="12" name="CasetăText 45">
            <a:extLst>
              <a:ext uri="{FF2B5EF4-FFF2-40B4-BE49-F238E27FC236}">
                <a16:creationId xmlns:a16="http://schemas.microsoft.com/office/drawing/2014/main" id="{44D28CF0-0568-4984-9B00-AECEEE707EF9}"/>
              </a:ext>
            </a:extLst>
          </p:cNvPr>
          <p:cNvSpPr txBox="1"/>
          <p:nvPr/>
        </p:nvSpPr>
        <p:spPr>
          <a:xfrm>
            <a:off x="-144970" y="5616651"/>
            <a:ext cx="4791907" cy="338554"/>
          </a:xfrm>
          <a:prstGeom prst="rect">
            <a:avLst/>
          </a:prstGeom>
          <a:noFill/>
        </p:spPr>
        <p:txBody>
          <a:bodyPr wrap="square" rtlCol="0">
            <a:spAutoFit/>
          </a:bodyPr>
          <a:lstStyle/>
          <a:p>
            <a:pPr algn="ctr"/>
            <a:r>
              <a:rPr lang="ro-RO" sz="1600" b="1" dirty="0">
                <a:latin typeface="+mj-lt"/>
              </a:rPr>
              <a:t>Prof.</a:t>
            </a:r>
            <a:r>
              <a:rPr lang="en-US" sz="1600" b="1" dirty="0">
                <a:latin typeface="+mj-lt"/>
              </a:rPr>
              <a:t> U</a:t>
            </a:r>
            <a:r>
              <a:rPr lang="ro-RO" sz="1600" b="1" dirty="0">
                <a:latin typeface="+mj-lt"/>
              </a:rPr>
              <a:t>niv.</a:t>
            </a:r>
            <a:r>
              <a:rPr lang="en-US" sz="1600" b="1" dirty="0">
                <a:latin typeface="+mj-lt"/>
              </a:rPr>
              <a:t> D</a:t>
            </a:r>
            <a:r>
              <a:rPr lang="ro-RO" sz="1600" b="1" dirty="0">
                <a:latin typeface="+mj-lt"/>
              </a:rPr>
              <a:t>r.</a:t>
            </a:r>
            <a:r>
              <a:rPr lang="en-US" sz="1600" b="1" dirty="0">
                <a:latin typeface="+mj-lt"/>
              </a:rPr>
              <a:t> </a:t>
            </a:r>
            <a:r>
              <a:rPr lang="ro-RO" sz="1600" b="1" dirty="0">
                <a:latin typeface="+mj-lt"/>
              </a:rPr>
              <a:t>Georgiana Raluca LĂDARU</a:t>
            </a:r>
          </a:p>
        </p:txBody>
      </p:sp>
      <p:sp>
        <p:nvSpPr>
          <p:cNvPr id="16" name="Dreptunghi 6">
            <a:extLst>
              <a:ext uri="{FF2B5EF4-FFF2-40B4-BE49-F238E27FC236}">
                <a16:creationId xmlns:a16="http://schemas.microsoft.com/office/drawing/2014/main" id="{96E12E31-B6EE-4408-8ED1-FD9EE459CAAB}"/>
              </a:ext>
            </a:extLst>
          </p:cNvPr>
          <p:cNvSpPr/>
          <p:nvPr/>
        </p:nvSpPr>
        <p:spPr>
          <a:xfrm>
            <a:off x="1048119" y="5994887"/>
            <a:ext cx="2607893" cy="338554"/>
          </a:xfrm>
          <a:prstGeom prst="rect">
            <a:avLst/>
          </a:prstGeom>
        </p:spPr>
        <p:txBody>
          <a:bodyPr wrap="none">
            <a:spAutoFit/>
          </a:bodyPr>
          <a:lstStyle/>
          <a:p>
            <a:r>
              <a:rPr lang="ro-RO" sz="1600" b="1" dirty="0">
                <a:latin typeface="+mj-lt"/>
              </a:rPr>
              <a:t>raluca.ladaru@eam.ase.ro </a:t>
            </a:r>
          </a:p>
        </p:txBody>
      </p:sp>
      <p:sp>
        <p:nvSpPr>
          <p:cNvPr id="18" name="Dreptunghi 6">
            <a:extLst>
              <a:ext uri="{FF2B5EF4-FFF2-40B4-BE49-F238E27FC236}">
                <a16:creationId xmlns:a16="http://schemas.microsoft.com/office/drawing/2014/main" id="{B2DA58FD-8E73-47BD-8ED6-7FC8098D811C}"/>
              </a:ext>
            </a:extLst>
          </p:cNvPr>
          <p:cNvSpPr/>
          <p:nvPr/>
        </p:nvSpPr>
        <p:spPr>
          <a:xfrm>
            <a:off x="1451962" y="3867692"/>
            <a:ext cx="1361270" cy="338554"/>
          </a:xfrm>
          <a:prstGeom prst="rect">
            <a:avLst/>
          </a:prstGeom>
        </p:spPr>
        <p:txBody>
          <a:bodyPr wrap="none">
            <a:spAutoFit/>
          </a:bodyPr>
          <a:lstStyle/>
          <a:p>
            <a:r>
              <a:rPr lang="ro-RO" sz="1600" b="1" i="1" dirty="0">
                <a:latin typeface="+mj-lt"/>
              </a:rPr>
              <a:t>în cotutelă cu</a:t>
            </a:r>
          </a:p>
        </p:txBody>
      </p:sp>
      <p:pic>
        <p:nvPicPr>
          <p:cNvPr id="3" name="Picture 2"/>
          <p:cNvPicPr>
            <a:picLocks noChangeAspect="1"/>
          </p:cNvPicPr>
          <p:nvPr/>
        </p:nvPicPr>
        <p:blipFill>
          <a:blip r:embed="rId6"/>
          <a:stretch>
            <a:fillRect/>
          </a:stretch>
        </p:blipFill>
        <p:spPr>
          <a:xfrm>
            <a:off x="1303376" y="4292874"/>
            <a:ext cx="1895217" cy="12476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43297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reptunghi 8">
            <a:extLst>
              <a:ext uri="{FF2B5EF4-FFF2-40B4-BE49-F238E27FC236}">
                <a16:creationId xmlns:a16="http://schemas.microsoft.com/office/drawing/2014/main" id="{4C2BCB5C-49BD-46CC-98E0-D1EFA8048225}"/>
              </a:ext>
            </a:extLst>
          </p:cNvPr>
          <p:cNvSpPr/>
          <p:nvPr/>
        </p:nvSpPr>
        <p:spPr>
          <a:xfrm>
            <a:off x="0" y="596901"/>
            <a:ext cx="12188825" cy="533398"/>
          </a:xfrm>
          <a:prstGeom prst="rect">
            <a:avLst/>
          </a:prstGeom>
          <a:solidFill>
            <a:srgbClr val="5B7F8B"/>
          </a:solidFill>
          <a:ln>
            <a:solidFill>
              <a:srgbClr val="5B7F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latin typeface="+mj-lt"/>
            </a:endParaRPr>
          </a:p>
        </p:txBody>
      </p:sp>
      <p:cxnSp>
        <p:nvCxnSpPr>
          <p:cNvPr id="10" name="Conector drept 9">
            <a:extLst>
              <a:ext uri="{FF2B5EF4-FFF2-40B4-BE49-F238E27FC236}">
                <a16:creationId xmlns:a16="http://schemas.microsoft.com/office/drawing/2014/main" id="{897C2ADF-4E5A-48C8-A132-6B730C788671}"/>
              </a:ext>
            </a:extLst>
          </p:cNvPr>
          <p:cNvCxnSpPr>
            <a:cxnSpLocks/>
          </p:cNvCxnSpPr>
          <p:nvPr/>
        </p:nvCxnSpPr>
        <p:spPr>
          <a:xfrm>
            <a:off x="-1" y="533400"/>
            <a:ext cx="12188825" cy="0"/>
          </a:xfrm>
          <a:prstGeom prst="line">
            <a:avLst/>
          </a:prstGeom>
          <a:ln>
            <a:solidFill>
              <a:srgbClr val="5B7F8B"/>
            </a:solidFill>
          </a:ln>
        </p:spPr>
        <p:style>
          <a:lnRef idx="3">
            <a:schemeClr val="dk1"/>
          </a:lnRef>
          <a:fillRef idx="0">
            <a:schemeClr val="dk1"/>
          </a:fillRef>
          <a:effectRef idx="2">
            <a:schemeClr val="dk1"/>
          </a:effectRef>
          <a:fontRef idx="minor">
            <a:schemeClr val="tx1"/>
          </a:fontRef>
        </p:style>
      </p:cxnSp>
      <p:sp>
        <p:nvSpPr>
          <p:cNvPr id="14" name="Titlu 12">
            <a:extLst>
              <a:ext uri="{FF2B5EF4-FFF2-40B4-BE49-F238E27FC236}">
                <a16:creationId xmlns:a16="http://schemas.microsoft.com/office/drawing/2014/main" id="{07FD0596-28F4-4F73-A37F-EC0C0C36B6BC}"/>
              </a:ext>
            </a:extLst>
          </p:cNvPr>
          <p:cNvSpPr txBox="1">
            <a:spLocks/>
          </p:cNvSpPr>
          <p:nvPr/>
        </p:nvSpPr>
        <p:spPr>
          <a:xfrm>
            <a:off x="1217611" y="596901"/>
            <a:ext cx="9144001" cy="533398"/>
          </a:xfrm>
          <a:prstGeom prst="rect">
            <a:avLst/>
          </a:prstGeom>
        </p:spPr>
        <p:txBody>
          <a:bodyPr rtlCol="0"/>
          <a:lstStyle>
            <a:lvl1pPr algn="l" defTabSz="914400" rtl="0" eaLnBrk="1" latinLnBrk="0" hangingPunct="1">
              <a:lnSpc>
                <a:spcPct val="90000"/>
              </a:lnSpc>
              <a:spcBef>
                <a:spcPct val="0"/>
              </a:spcBef>
              <a:buNone/>
              <a:defRPr sz="3600" kern="1200">
                <a:solidFill>
                  <a:schemeClr val="tx1"/>
                </a:solidFill>
                <a:latin typeface="Calibri" panose="020F0502020204030204" pitchFamily="34" charset="0"/>
                <a:ea typeface="+mj-ea"/>
                <a:cs typeface="+mj-cs"/>
              </a:defRPr>
            </a:lvl1pPr>
          </a:lstStyle>
          <a:p>
            <a:r>
              <a:rPr lang="ro-RO" dirty="0">
                <a:solidFill>
                  <a:schemeClr val="bg1"/>
                </a:solidFill>
                <a:latin typeface="+mj-lt"/>
              </a:rPr>
              <a:t>Titlul temelor de cercetare scoase la concurs</a:t>
            </a:r>
          </a:p>
        </p:txBody>
      </p:sp>
      <p:pic>
        <p:nvPicPr>
          <p:cNvPr id="65" name="Imagine 64">
            <a:extLst>
              <a:ext uri="{FF2B5EF4-FFF2-40B4-BE49-F238E27FC236}">
                <a16:creationId xmlns:a16="http://schemas.microsoft.com/office/drawing/2014/main" id="{7F9B5162-21AF-4187-9956-52D0C3687B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844" y="596901"/>
            <a:ext cx="636816" cy="495301"/>
          </a:xfrm>
          <a:prstGeom prst="rect">
            <a:avLst/>
          </a:prstGeom>
        </p:spPr>
      </p:pic>
      <p:pic>
        <p:nvPicPr>
          <p:cNvPr id="66" name="Imagine 65" descr="O imagine care conține text, miniatură&#10;&#10;Descriere generată automat">
            <a:extLst>
              <a:ext uri="{FF2B5EF4-FFF2-40B4-BE49-F238E27FC236}">
                <a16:creationId xmlns:a16="http://schemas.microsoft.com/office/drawing/2014/main" id="{D8A62622-6D92-4A2F-A201-324379D9AE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91399" y="596901"/>
            <a:ext cx="896327" cy="335510"/>
          </a:xfrm>
          <a:prstGeom prst="rect">
            <a:avLst/>
          </a:prstGeom>
        </p:spPr>
      </p:pic>
      <p:sp>
        <p:nvSpPr>
          <p:cNvPr id="46" name="CasetăText 45">
            <a:extLst>
              <a:ext uri="{FF2B5EF4-FFF2-40B4-BE49-F238E27FC236}">
                <a16:creationId xmlns:a16="http://schemas.microsoft.com/office/drawing/2014/main" id="{81358A02-78C9-455B-AB8F-496B95B1A545}"/>
              </a:ext>
            </a:extLst>
          </p:cNvPr>
          <p:cNvSpPr txBox="1"/>
          <p:nvPr/>
        </p:nvSpPr>
        <p:spPr>
          <a:xfrm>
            <a:off x="0" y="4419600"/>
            <a:ext cx="4417731" cy="338554"/>
          </a:xfrm>
          <a:prstGeom prst="rect">
            <a:avLst/>
          </a:prstGeom>
          <a:noFill/>
        </p:spPr>
        <p:txBody>
          <a:bodyPr wrap="square" rtlCol="0">
            <a:spAutoFit/>
          </a:bodyPr>
          <a:lstStyle/>
          <a:p>
            <a:pPr algn="ctr"/>
            <a:r>
              <a:rPr lang="ro-RO" sz="1600" b="1" dirty="0">
                <a:latin typeface="+mj-lt"/>
              </a:rPr>
              <a:t>Prof.</a:t>
            </a:r>
            <a:r>
              <a:rPr lang="en-US" sz="1600" b="1" dirty="0">
                <a:latin typeface="+mj-lt"/>
              </a:rPr>
              <a:t> U</a:t>
            </a:r>
            <a:r>
              <a:rPr lang="ro-RO" sz="1600" b="1" dirty="0">
                <a:latin typeface="+mj-lt"/>
              </a:rPr>
              <a:t>niv.</a:t>
            </a:r>
            <a:r>
              <a:rPr lang="en-US" sz="1600" b="1" dirty="0">
                <a:latin typeface="+mj-lt"/>
              </a:rPr>
              <a:t> D</a:t>
            </a:r>
            <a:r>
              <a:rPr lang="ro-RO" sz="1600" b="1" dirty="0">
                <a:latin typeface="+mj-lt"/>
              </a:rPr>
              <a:t>r.</a:t>
            </a:r>
            <a:r>
              <a:rPr lang="en-US" sz="1600" b="1" dirty="0">
                <a:latin typeface="+mj-lt"/>
              </a:rPr>
              <a:t> </a:t>
            </a:r>
            <a:r>
              <a:rPr lang="ro-RO" sz="1600" b="1" dirty="0">
                <a:latin typeface="+mj-lt"/>
              </a:rPr>
              <a:t>Carmen Valentina RĂDULESCU</a:t>
            </a:r>
          </a:p>
        </p:txBody>
      </p:sp>
      <p:sp>
        <p:nvSpPr>
          <p:cNvPr id="7" name="Dreptunghi 6">
            <a:extLst>
              <a:ext uri="{FF2B5EF4-FFF2-40B4-BE49-F238E27FC236}">
                <a16:creationId xmlns:a16="http://schemas.microsoft.com/office/drawing/2014/main" id="{960EBC84-8AFC-49A3-BD13-E06CDB4BC32C}"/>
              </a:ext>
            </a:extLst>
          </p:cNvPr>
          <p:cNvSpPr/>
          <p:nvPr/>
        </p:nvSpPr>
        <p:spPr>
          <a:xfrm>
            <a:off x="974392" y="4848172"/>
            <a:ext cx="2468946" cy="338554"/>
          </a:xfrm>
          <a:prstGeom prst="rect">
            <a:avLst/>
          </a:prstGeom>
        </p:spPr>
        <p:txBody>
          <a:bodyPr wrap="none">
            <a:spAutoFit/>
          </a:bodyPr>
          <a:lstStyle/>
          <a:p>
            <a:r>
              <a:rPr lang="ro-RO" sz="1600" b="1" dirty="0">
                <a:latin typeface="+mj-lt"/>
              </a:rPr>
              <a:t>cv_radulescu@yahoo.com</a:t>
            </a:r>
          </a:p>
        </p:txBody>
      </p:sp>
      <p:pic>
        <p:nvPicPr>
          <p:cNvPr id="13" name="Imagine 12" descr="O imagine care conține persoană, îmbrăcăminte, zâmbitor&#10;&#10;Descriere generată automat">
            <a:extLst>
              <a:ext uri="{FF2B5EF4-FFF2-40B4-BE49-F238E27FC236}">
                <a16:creationId xmlns:a16="http://schemas.microsoft.com/office/drawing/2014/main" id="{165EB013-3B03-428A-9A61-90503435B6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4392" y="2656639"/>
            <a:ext cx="2317082" cy="15447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Dreptunghi 1">
            <a:extLst>
              <a:ext uri="{FF2B5EF4-FFF2-40B4-BE49-F238E27FC236}">
                <a16:creationId xmlns:a16="http://schemas.microsoft.com/office/drawing/2014/main" id="{730EADC2-ED78-47AB-A3A3-831835E07AA5}"/>
              </a:ext>
            </a:extLst>
          </p:cNvPr>
          <p:cNvSpPr/>
          <p:nvPr/>
        </p:nvSpPr>
        <p:spPr>
          <a:xfrm>
            <a:off x="4417731" y="2468224"/>
            <a:ext cx="6931306" cy="2585323"/>
          </a:xfrm>
          <a:prstGeom prst="rect">
            <a:avLst/>
          </a:prstGeom>
        </p:spPr>
        <p:txBody>
          <a:bodyPr wrap="square">
            <a:spAutoFit/>
          </a:bodyPr>
          <a:lstStyle/>
          <a:p>
            <a:pPr marL="342900" indent="-342900" algn="ctr">
              <a:buAutoNum type="arabicPeriod"/>
            </a:pPr>
            <a:r>
              <a:rPr lang="ro-RO" i="1" dirty="0">
                <a:latin typeface="+mj-lt"/>
              </a:rPr>
              <a:t>Impactul fondurilor europene asupra dezvoltării satului românesc în contextul necesității tranziției către o economie fără emisii de dioxid de carbon</a:t>
            </a:r>
          </a:p>
          <a:p>
            <a:pPr algn="ctr"/>
            <a:endParaRPr lang="ro-RO" i="1" dirty="0">
              <a:latin typeface="+mj-lt"/>
            </a:endParaRPr>
          </a:p>
          <a:p>
            <a:pPr algn="ctr"/>
            <a:r>
              <a:rPr lang="ro-RO" i="1" dirty="0">
                <a:latin typeface="+mj-lt"/>
              </a:rPr>
              <a:t>2. Rolul digitalizarii în creșterea productivității și sustenabilității în agricultură</a:t>
            </a:r>
          </a:p>
          <a:p>
            <a:pPr algn="ctr"/>
            <a:endParaRPr lang="ro-RO" i="1" dirty="0">
              <a:latin typeface="+mj-lt"/>
            </a:endParaRPr>
          </a:p>
          <a:p>
            <a:pPr algn="ctr"/>
            <a:r>
              <a:rPr lang="ro-RO" i="1" dirty="0">
                <a:latin typeface="+mj-lt"/>
              </a:rPr>
              <a:t>3. Fundamentarea unor modele de afaceri sustenabile promotoare ale economiei circulare</a:t>
            </a:r>
            <a:r>
              <a:rPr lang="ro-RO" dirty="0">
                <a:latin typeface="+mj-lt"/>
              </a:rPr>
              <a:t>.</a:t>
            </a:r>
          </a:p>
        </p:txBody>
      </p:sp>
    </p:spTree>
    <p:extLst>
      <p:ext uri="{BB962C8B-B14F-4D97-AF65-F5344CB8AC3E}">
        <p14:creationId xmlns:p14="http://schemas.microsoft.com/office/powerpoint/2010/main" val="2827336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ine 14" descr="O imagine care conține text, miniatură&#10;&#10;Descriere generată automat">
            <a:extLst>
              <a:ext uri="{FF2B5EF4-FFF2-40B4-BE49-F238E27FC236}">
                <a16:creationId xmlns:a16="http://schemas.microsoft.com/office/drawing/2014/main" id="{B9DA29AE-AB2A-4761-A20D-B9DDA2B01C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7212" y="233937"/>
            <a:ext cx="1788072" cy="736819"/>
          </a:xfrm>
          <a:prstGeom prst="rect">
            <a:avLst/>
          </a:prstGeom>
        </p:spPr>
      </p:pic>
      <p:pic>
        <p:nvPicPr>
          <p:cNvPr id="17" name="Imagine 16">
            <a:extLst>
              <a:ext uri="{FF2B5EF4-FFF2-40B4-BE49-F238E27FC236}">
                <a16:creationId xmlns:a16="http://schemas.microsoft.com/office/drawing/2014/main" id="{73E4A24B-AC8C-4CA5-9A67-2BC37CDA39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0776" y="233938"/>
            <a:ext cx="947339" cy="736819"/>
          </a:xfrm>
          <a:prstGeom prst="rect">
            <a:avLst/>
          </a:prstGeom>
        </p:spPr>
      </p:pic>
      <p:sp>
        <p:nvSpPr>
          <p:cNvPr id="8" name="Titlu 1">
            <a:extLst>
              <a:ext uri="{FF2B5EF4-FFF2-40B4-BE49-F238E27FC236}">
                <a16:creationId xmlns:a16="http://schemas.microsoft.com/office/drawing/2014/main" id="{8452DEB9-76E2-4275-9D08-DE751C60EF81}"/>
              </a:ext>
            </a:extLst>
          </p:cNvPr>
          <p:cNvSpPr txBox="1">
            <a:spLocks/>
          </p:cNvSpPr>
          <p:nvPr/>
        </p:nvSpPr>
        <p:spPr>
          <a:xfrm>
            <a:off x="-32966" y="4267200"/>
            <a:ext cx="12174537" cy="990600"/>
          </a:xfrm>
          <a:prstGeom prst="rect">
            <a:avLst/>
          </a:prstGeom>
        </p:spPr>
        <p:txBody>
          <a:bodyPr vert="horz" lIns="91440" tIns="45720" rIns="91440" bIns="45720" rtlCol="0" anchor="b">
            <a:normAutofit/>
          </a:bodyPr>
          <a:lstStyle>
            <a:lvl1pPr algn="l" defTabSz="914126" rtl="0" eaLnBrk="1" latinLnBrk="0" hangingPunct="1">
              <a:lnSpc>
                <a:spcPct val="90000"/>
              </a:lnSpc>
              <a:spcBef>
                <a:spcPct val="0"/>
              </a:spcBef>
              <a:buNone/>
              <a:defRPr sz="3599" kern="1200" cap="all" baseline="0">
                <a:solidFill>
                  <a:schemeClr val="tx1"/>
                </a:solidFill>
                <a:latin typeface="+mj-lt"/>
                <a:ea typeface="+mj-ea"/>
                <a:cs typeface="+mj-cs"/>
              </a:defRPr>
            </a:lvl1pPr>
          </a:lstStyle>
          <a:p>
            <a:pPr algn="ctr"/>
            <a:r>
              <a:rPr lang="ro-RO" sz="2800" dirty="0">
                <a:cs typeface="Arial" panose="020B0604020202020204" pitchFamily="34" charset="0"/>
              </a:rPr>
              <a:t>ACADEMIA DE STUDII ECONOMICE</a:t>
            </a:r>
            <a:r>
              <a:rPr lang="en-US" sz="2800" dirty="0">
                <a:cs typeface="Arial" panose="020B0604020202020204" pitchFamily="34" charset="0"/>
              </a:rPr>
              <a:t> </a:t>
            </a:r>
            <a:r>
              <a:rPr lang="ro-RO" sz="2800" dirty="0">
                <a:cs typeface="Arial" panose="020B0604020202020204" pitchFamily="34" charset="0"/>
              </a:rPr>
              <a:t>DIN BUCUREŞTI (ASE </a:t>
            </a:r>
            <a:r>
              <a:rPr lang="ro-RO" sz="2800" cap="none" dirty="0">
                <a:cs typeface="Arial" panose="020B0604020202020204" pitchFamily="34" charset="0"/>
              </a:rPr>
              <a:t>București</a:t>
            </a:r>
            <a:r>
              <a:rPr lang="ro-RO" sz="2800" dirty="0">
                <a:cs typeface="Arial" panose="020B0604020202020204" pitchFamily="34" charset="0"/>
              </a:rPr>
              <a:t>)</a:t>
            </a:r>
          </a:p>
        </p:txBody>
      </p:sp>
      <p:sp>
        <p:nvSpPr>
          <p:cNvPr id="9" name="Subtitle 2">
            <a:extLst>
              <a:ext uri="{FF2B5EF4-FFF2-40B4-BE49-F238E27FC236}">
                <a16:creationId xmlns:a16="http://schemas.microsoft.com/office/drawing/2014/main" id="{624DD9F5-A7D7-48B9-89C8-BB255201F0E4}"/>
              </a:ext>
            </a:extLst>
          </p:cNvPr>
          <p:cNvSpPr txBox="1">
            <a:spLocks/>
          </p:cNvSpPr>
          <p:nvPr/>
        </p:nvSpPr>
        <p:spPr>
          <a:xfrm>
            <a:off x="4875212" y="5334000"/>
            <a:ext cx="1905000" cy="1066800"/>
          </a:xfrm>
          <a:prstGeom prst="rect">
            <a:avLst/>
          </a:prstGeom>
        </p:spPr>
        <p:txBody>
          <a:bodyPr vert="horz" lIns="91440" tIns="45720" rIns="91440" bIns="45720" rtlCol="0">
            <a:normAutofit/>
          </a:bodyPr>
          <a:lstStyle>
            <a:lvl1pPr marL="0" indent="0" algn="l" defTabSz="914126" rtl="0" eaLnBrk="1" latinLnBrk="0" hangingPunct="1">
              <a:lnSpc>
                <a:spcPct val="120000"/>
              </a:lnSpc>
              <a:spcBef>
                <a:spcPts val="1000"/>
              </a:spcBef>
              <a:buSzPct val="125000"/>
              <a:buFont typeface="Arial" panose="020B0604020202020204" pitchFamily="34" charset="0"/>
              <a:buNone/>
              <a:defRPr sz="1799" kern="1200" cap="all" baseline="0">
                <a:solidFill>
                  <a:schemeClr val="tx1">
                    <a:tint val="75000"/>
                  </a:schemeClr>
                </a:solidFill>
                <a:latin typeface="+mn-lt"/>
                <a:ea typeface="+mn-ea"/>
                <a:cs typeface="+mn-cs"/>
              </a:defRPr>
            </a:lvl1pPr>
            <a:lvl2pPr marL="457063" indent="0" algn="l" defTabSz="914126" rtl="0" eaLnBrk="1" latinLnBrk="0" hangingPunct="1">
              <a:lnSpc>
                <a:spcPct val="120000"/>
              </a:lnSpc>
              <a:spcBef>
                <a:spcPts val="500"/>
              </a:spcBef>
              <a:buSzPct val="125000"/>
              <a:buFont typeface="Arial" panose="020B0604020202020204" pitchFamily="34" charset="0"/>
              <a:buNone/>
              <a:defRPr sz="1799" kern="1200">
                <a:solidFill>
                  <a:schemeClr val="tx1">
                    <a:tint val="75000"/>
                  </a:schemeClr>
                </a:solidFill>
                <a:latin typeface="+mn-lt"/>
                <a:ea typeface="+mn-ea"/>
                <a:cs typeface="+mn-cs"/>
              </a:defRPr>
            </a:lvl2pPr>
            <a:lvl3pPr marL="914126" indent="0" algn="l" defTabSz="914126" rtl="0" eaLnBrk="1" latinLnBrk="0" hangingPunct="1">
              <a:lnSpc>
                <a:spcPct val="120000"/>
              </a:lnSpc>
              <a:spcBef>
                <a:spcPts val="500"/>
              </a:spcBef>
              <a:buSzPct val="125000"/>
              <a:buFont typeface="Arial" panose="020B0604020202020204" pitchFamily="34" charset="0"/>
              <a:buNone/>
              <a:defRPr sz="1799" kern="1200">
                <a:solidFill>
                  <a:schemeClr val="tx1">
                    <a:tint val="75000"/>
                  </a:schemeClr>
                </a:solidFill>
                <a:latin typeface="+mn-lt"/>
                <a:ea typeface="+mn-ea"/>
                <a:cs typeface="+mn-cs"/>
              </a:defRPr>
            </a:lvl3pPr>
            <a:lvl4pPr marL="1371189" indent="0" algn="l" defTabSz="914126" rtl="0" eaLnBrk="1" latinLnBrk="0" hangingPunct="1">
              <a:lnSpc>
                <a:spcPct val="120000"/>
              </a:lnSpc>
              <a:spcBef>
                <a:spcPts val="500"/>
              </a:spcBef>
              <a:buSzPct val="125000"/>
              <a:buFont typeface="Arial" panose="020B0604020202020204" pitchFamily="34" charset="0"/>
              <a:buNone/>
              <a:defRPr sz="1600" kern="1200">
                <a:solidFill>
                  <a:schemeClr val="tx1">
                    <a:tint val="75000"/>
                  </a:schemeClr>
                </a:solidFill>
                <a:latin typeface="+mn-lt"/>
                <a:ea typeface="+mn-ea"/>
                <a:cs typeface="+mn-cs"/>
              </a:defRPr>
            </a:lvl4pPr>
            <a:lvl5pPr marL="1828251" indent="0" algn="l" defTabSz="914126" rtl="0" eaLnBrk="1" latinLnBrk="0" hangingPunct="1">
              <a:lnSpc>
                <a:spcPct val="120000"/>
              </a:lnSpc>
              <a:spcBef>
                <a:spcPts val="500"/>
              </a:spcBef>
              <a:buSzPct val="125000"/>
              <a:buFont typeface="Arial" panose="020B0604020202020204" pitchFamily="34" charset="0"/>
              <a:buNone/>
              <a:defRPr sz="1600" kern="1200">
                <a:solidFill>
                  <a:schemeClr val="tx1">
                    <a:tint val="75000"/>
                  </a:schemeClr>
                </a:solidFill>
                <a:latin typeface="+mn-lt"/>
                <a:ea typeface="+mn-ea"/>
                <a:cs typeface="+mn-cs"/>
              </a:defRPr>
            </a:lvl5pPr>
            <a:lvl6pPr marL="2285314" indent="0" algn="l" defTabSz="914126" rtl="0" eaLnBrk="1" latinLnBrk="0" hangingPunct="1">
              <a:lnSpc>
                <a:spcPct val="120000"/>
              </a:lnSpc>
              <a:spcBef>
                <a:spcPts val="500"/>
              </a:spcBef>
              <a:buSzPct val="125000"/>
              <a:buFont typeface="Arial" panose="020B0604020202020204" pitchFamily="34" charset="0"/>
              <a:buNone/>
              <a:defRPr sz="1600" kern="1200">
                <a:solidFill>
                  <a:schemeClr val="tx1">
                    <a:tint val="75000"/>
                  </a:schemeClr>
                </a:solidFill>
                <a:latin typeface="+mn-lt"/>
                <a:ea typeface="+mn-ea"/>
                <a:cs typeface="+mn-cs"/>
              </a:defRPr>
            </a:lvl6pPr>
            <a:lvl7pPr marL="2742377" indent="0" algn="l" defTabSz="914126" rtl="0" eaLnBrk="1" latinLnBrk="0" hangingPunct="1">
              <a:lnSpc>
                <a:spcPct val="120000"/>
              </a:lnSpc>
              <a:spcBef>
                <a:spcPts val="500"/>
              </a:spcBef>
              <a:buSzPct val="125000"/>
              <a:buFont typeface="Arial" panose="020B0604020202020204" pitchFamily="34" charset="0"/>
              <a:buNone/>
              <a:defRPr sz="1600" kern="1200">
                <a:solidFill>
                  <a:schemeClr val="tx1">
                    <a:tint val="75000"/>
                  </a:schemeClr>
                </a:solidFill>
                <a:latin typeface="+mn-lt"/>
                <a:ea typeface="+mn-ea"/>
                <a:cs typeface="+mn-cs"/>
              </a:defRPr>
            </a:lvl7pPr>
            <a:lvl8pPr marL="3199440" indent="0" algn="l" defTabSz="914126" rtl="0" eaLnBrk="1" latinLnBrk="0" hangingPunct="1">
              <a:lnSpc>
                <a:spcPct val="120000"/>
              </a:lnSpc>
              <a:spcBef>
                <a:spcPts val="500"/>
              </a:spcBef>
              <a:buSzPct val="125000"/>
              <a:buFont typeface="Arial" panose="020B0604020202020204" pitchFamily="34" charset="0"/>
              <a:buNone/>
              <a:defRPr sz="1600" kern="1200">
                <a:solidFill>
                  <a:schemeClr val="tx1">
                    <a:tint val="75000"/>
                  </a:schemeClr>
                </a:solidFill>
                <a:latin typeface="+mn-lt"/>
                <a:ea typeface="+mn-ea"/>
                <a:cs typeface="+mn-cs"/>
              </a:defRPr>
            </a:lvl8pPr>
            <a:lvl9pPr marL="3656503" indent="0" algn="l" defTabSz="914126" rtl="0" eaLnBrk="1" latinLnBrk="0" hangingPunct="1">
              <a:lnSpc>
                <a:spcPct val="120000"/>
              </a:lnSpc>
              <a:spcBef>
                <a:spcPts val="500"/>
              </a:spcBef>
              <a:buSzPct val="125000"/>
              <a:buFont typeface="Arial" panose="020B0604020202020204" pitchFamily="34" charset="0"/>
              <a:buNone/>
              <a:defRPr sz="1600" kern="1200">
                <a:solidFill>
                  <a:schemeClr val="tx1">
                    <a:tint val="75000"/>
                  </a:schemeClr>
                </a:solidFill>
                <a:latin typeface="+mn-lt"/>
                <a:ea typeface="+mn-ea"/>
                <a:cs typeface="+mn-cs"/>
              </a:defRPr>
            </a:lvl9pPr>
          </a:lstStyle>
          <a:p>
            <a:r>
              <a:rPr lang="ro-RO" dirty="0">
                <a:highlight>
                  <a:srgbClr val="0000FF"/>
                </a:highlight>
                <a:hlinkClick r:id="rId5"/>
              </a:rPr>
              <a:t>www.ase.ro</a:t>
            </a:r>
            <a:endParaRPr lang="en-US" dirty="0">
              <a:highlight>
                <a:srgbClr val="0000FF"/>
              </a:highlight>
            </a:endParaRPr>
          </a:p>
        </p:txBody>
      </p:sp>
      <p:pic>
        <p:nvPicPr>
          <p:cNvPr id="3" name="Picture 2"/>
          <p:cNvPicPr>
            <a:picLocks noChangeAspect="1"/>
          </p:cNvPicPr>
          <p:nvPr/>
        </p:nvPicPr>
        <p:blipFill>
          <a:blip r:embed="rId6"/>
          <a:stretch>
            <a:fillRect/>
          </a:stretch>
        </p:blipFill>
        <p:spPr>
          <a:xfrm>
            <a:off x="2741612" y="1294760"/>
            <a:ext cx="5943600" cy="272415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1296670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reptunghi 8">
            <a:extLst>
              <a:ext uri="{FF2B5EF4-FFF2-40B4-BE49-F238E27FC236}">
                <a16:creationId xmlns:a16="http://schemas.microsoft.com/office/drawing/2014/main" id="{4C2BCB5C-49BD-46CC-98E0-D1EFA8048225}"/>
              </a:ext>
            </a:extLst>
          </p:cNvPr>
          <p:cNvSpPr/>
          <p:nvPr/>
        </p:nvSpPr>
        <p:spPr>
          <a:xfrm>
            <a:off x="0" y="596901"/>
            <a:ext cx="12188825" cy="533398"/>
          </a:xfrm>
          <a:prstGeom prst="rect">
            <a:avLst/>
          </a:prstGeom>
          <a:solidFill>
            <a:srgbClr val="5B7F8B"/>
          </a:solidFill>
          <a:ln>
            <a:solidFill>
              <a:srgbClr val="5B7F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latin typeface="+mj-lt"/>
            </a:endParaRPr>
          </a:p>
        </p:txBody>
      </p:sp>
      <p:cxnSp>
        <p:nvCxnSpPr>
          <p:cNvPr id="10" name="Conector drept 9">
            <a:extLst>
              <a:ext uri="{FF2B5EF4-FFF2-40B4-BE49-F238E27FC236}">
                <a16:creationId xmlns:a16="http://schemas.microsoft.com/office/drawing/2014/main" id="{897C2ADF-4E5A-48C8-A132-6B730C788671}"/>
              </a:ext>
            </a:extLst>
          </p:cNvPr>
          <p:cNvCxnSpPr>
            <a:cxnSpLocks/>
          </p:cNvCxnSpPr>
          <p:nvPr/>
        </p:nvCxnSpPr>
        <p:spPr>
          <a:xfrm>
            <a:off x="-1" y="533400"/>
            <a:ext cx="12188825" cy="0"/>
          </a:xfrm>
          <a:prstGeom prst="line">
            <a:avLst/>
          </a:prstGeom>
          <a:ln>
            <a:solidFill>
              <a:srgbClr val="5B7F8B"/>
            </a:solidFill>
          </a:ln>
        </p:spPr>
        <p:style>
          <a:lnRef idx="3">
            <a:schemeClr val="dk1"/>
          </a:lnRef>
          <a:fillRef idx="0">
            <a:schemeClr val="dk1"/>
          </a:fillRef>
          <a:effectRef idx="2">
            <a:schemeClr val="dk1"/>
          </a:effectRef>
          <a:fontRef idx="minor">
            <a:schemeClr val="tx1"/>
          </a:fontRef>
        </p:style>
      </p:cxnSp>
      <p:pic>
        <p:nvPicPr>
          <p:cNvPr id="65" name="Imagine 64">
            <a:extLst>
              <a:ext uri="{FF2B5EF4-FFF2-40B4-BE49-F238E27FC236}">
                <a16:creationId xmlns:a16="http://schemas.microsoft.com/office/drawing/2014/main" id="{7F9B5162-21AF-4187-9956-52D0C3687B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212" y="615949"/>
            <a:ext cx="636816" cy="495301"/>
          </a:xfrm>
          <a:prstGeom prst="rect">
            <a:avLst/>
          </a:prstGeom>
        </p:spPr>
      </p:pic>
      <p:pic>
        <p:nvPicPr>
          <p:cNvPr id="66" name="Imagine 65" descr="O imagine care conține text, miniatură&#10;&#10;Descriere generată automat">
            <a:extLst>
              <a:ext uri="{FF2B5EF4-FFF2-40B4-BE49-F238E27FC236}">
                <a16:creationId xmlns:a16="http://schemas.microsoft.com/office/drawing/2014/main" id="{D8A62622-6D92-4A2F-A201-324379D9AE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31707" y="681369"/>
            <a:ext cx="896327" cy="335510"/>
          </a:xfrm>
          <a:prstGeom prst="rect">
            <a:avLst/>
          </a:prstGeom>
        </p:spPr>
      </p:pic>
      <p:pic>
        <p:nvPicPr>
          <p:cNvPr id="3" name="Imagine 2" descr="O imagine care conține persoană, bărbat, perete, costum&#10;&#10;Descriere generată automat">
            <a:extLst>
              <a:ext uri="{FF2B5EF4-FFF2-40B4-BE49-F238E27FC236}">
                <a16:creationId xmlns:a16="http://schemas.microsoft.com/office/drawing/2014/main" id="{CF50AE55-4830-4E73-B5ED-333A6C91A7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7612" y="2133600"/>
            <a:ext cx="1905000" cy="190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6" name="CasetăText 45">
            <a:extLst>
              <a:ext uri="{FF2B5EF4-FFF2-40B4-BE49-F238E27FC236}">
                <a16:creationId xmlns:a16="http://schemas.microsoft.com/office/drawing/2014/main" id="{81358A02-78C9-455B-AB8F-496B95B1A545}"/>
              </a:ext>
            </a:extLst>
          </p:cNvPr>
          <p:cNvSpPr txBox="1"/>
          <p:nvPr/>
        </p:nvSpPr>
        <p:spPr>
          <a:xfrm>
            <a:off x="433298" y="4442771"/>
            <a:ext cx="3608061" cy="338554"/>
          </a:xfrm>
          <a:prstGeom prst="rect">
            <a:avLst/>
          </a:prstGeom>
          <a:noFill/>
        </p:spPr>
        <p:txBody>
          <a:bodyPr wrap="square" rtlCol="0">
            <a:spAutoFit/>
          </a:bodyPr>
          <a:lstStyle/>
          <a:p>
            <a:pPr algn="ctr"/>
            <a:r>
              <a:rPr lang="ro-RO" sz="1600" b="1" dirty="0">
                <a:latin typeface="+mj-lt"/>
              </a:rPr>
              <a:t>Prof.</a:t>
            </a:r>
            <a:r>
              <a:rPr lang="en-US" sz="1600" b="1" dirty="0">
                <a:latin typeface="+mj-lt"/>
              </a:rPr>
              <a:t> </a:t>
            </a:r>
            <a:r>
              <a:rPr lang="ro-RO" sz="1600" b="1" dirty="0">
                <a:latin typeface="+mj-lt"/>
              </a:rPr>
              <a:t>univ.</a:t>
            </a:r>
            <a:r>
              <a:rPr lang="en-US" sz="1600" b="1" dirty="0">
                <a:latin typeface="+mj-lt"/>
              </a:rPr>
              <a:t> </a:t>
            </a:r>
            <a:r>
              <a:rPr lang="ro-RO" sz="1600" b="1" dirty="0">
                <a:latin typeface="+mj-lt"/>
              </a:rPr>
              <a:t>dr.</a:t>
            </a:r>
            <a:r>
              <a:rPr lang="en-US" sz="1600" b="1" dirty="0">
                <a:latin typeface="+mj-lt"/>
              </a:rPr>
              <a:t> </a:t>
            </a:r>
            <a:r>
              <a:rPr lang="ro-RO" sz="1600" b="1" dirty="0">
                <a:latin typeface="+mj-lt"/>
              </a:rPr>
              <a:t>Andrei Jean VASILE</a:t>
            </a:r>
          </a:p>
        </p:txBody>
      </p:sp>
      <p:sp>
        <p:nvSpPr>
          <p:cNvPr id="4" name="Dreptunghi 3">
            <a:extLst>
              <a:ext uri="{FF2B5EF4-FFF2-40B4-BE49-F238E27FC236}">
                <a16:creationId xmlns:a16="http://schemas.microsoft.com/office/drawing/2014/main" id="{13A53442-3A89-42E8-8DA0-C16B2AD8459A}"/>
              </a:ext>
            </a:extLst>
          </p:cNvPr>
          <p:cNvSpPr/>
          <p:nvPr/>
        </p:nvSpPr>
        <p:spPr>
          <a:xfrm>
            <a:off x="809950" y="5016219"/>
            <a:ext cx="2854756" cy="338554"/>
          </a:xfrm>
          <a:prstGeom prst="rect">
            <a:avLst/>
          </a:prstGeom>
        </p:spPr>
        <p:txBody>
          <a:bodyPr wrap="none">
            <a:spAutoFit/>
          </a:bodyPr>
          <a:lstStyle/>
          <a:p>
            <a:r>
              <a:rPr lang="ro-RO" sz="1600" b="1" dirty="0">
                <a:latin typeface="+mj-lt"/>
              </a:rPr>
              <a:t>andrei_jeanvasile@yahoo.com</a:t>
            </a:r>
          </a:p>
        </p:txBody>
      </p:sp>
      <p:sp>
        <p:nvSpPr>
          <p:cNvPr id="6" name="Dreptunghi 5">
            <a:extLst>
              <a:ext uri="{FF2B5EF4-FFF2-40B4-BE49-F238E27FC236}">
                <a16:creationId xmlns:a16="http://schemas.microsoft.com/office/drawing/2014/main" id="{16569450-8AE0-4AE8-B315-0E27151426FA}"/>
              </a:ext>
            </a:extLst>
          </p:cNvPr>
          <p:cNvSpPr/>
          <p:nvPr/>
        </p:nvSpPr>
        <p:spPr>
          <a:xfrm>
            <a:off x="5386874" y="2829306"/>
            <a:ext cx="6092825" cy="1477328"/>
          </a:xfrm>
          <a:prstGeom prst="rect">
            <a:avLst/>
          </a:prstGeom>
        </p:spPr>
        <p:txBody>
          <a:bodyPr>
            <a:spAutoFit/>
          </a:bodyPr>
          <a:lstStyle/>
          <a:p>
            <a:pPr marL="342900" indent="-342900" algn="ctr">
              <a:buAutoNum type="arabicPeriod"/>
            </a:pPr>
            <a:r>
              <a:rPr lang="ro-RO" i="1" dirty="0">
                <a:latin typeface="+mj-lt"/>
              </a:rPr>
              <a:t>Sursele de energie convenţională în contextul obiectivelor de tranizţie justă europeană şi securitate energetică</a:t>
            </a:r>
          </a:p>
          <a:p>
            <a:pPr marL="342900" indent="-342900" algn="ctr">
              <a:buAutoNum type="arabicPeriod"/>
            </a:pPr>
            <a:endParaRPr lang="ro-RO" dirty="0">
              <a:latin typeface="+mj-lt"/>
            </a:endParaRPr>
          </a:p>
          <a:p>
            <a:pPr algn="ctr"/>
            <a:r>
              <a:rPr lang="ro-RO" dirty="0">
                <a:latin typeface="+mj-lt"/>
              </a:rPr>
              <a:t>2. </a:t>
            </a:r>
            <a:r>
              <a:rPr lang="fr-FR" sz="1800" dirty="0" err="1">
                <a:effectLst/>
                <a:latin typeface="Times New Roman" panose="02020603050405020304" pitchFamily="18" charset="0"/>
                <a:ea typeface="Times New Roman" panose="02020603050405020304" pitchFamily="18" charset="0"/>
              </a:rPr>
              <a:t>Transformarea</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digitală</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contemporană</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și</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Noul</a:t>
            </a:r>
            <a:r>
              <a:rPr lang="fr-FR" sz="1800" dirty="0">
                <a:effectLst/>
                <a:latin typeface="Times New Roman" panose="02020603050405020304" pitchFamily="18" charset="0"/>
                <a:ea typeface="Times New Roman" panose="02020603050405020304" pitchFamily="18" charset="0"/>
              </a:rPr>
              <a:t> Normal </a:t>
            </a:r>
            <a:r>
              <a:rPr lang="fr-FR" sz="1800" dirty="0" err="1">
                <a:effectLst/>
                <a:latin typeface="Times New Roman" panose="02020603050405020304" pitchFamily="18" charset="0"/>
                <a:ea typeface="Times New Roman" panose="02020603050405020304" pitchFamily="18" charset="0"/>
              </a:rPr>
              <a:t>în</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comunitățile</a:t>
            </a:r>
            <a:r>
              <a:rPr lang="fr-FR" sz="1800" dirty="0">
                <a:effectLst/>
                <a:latin typeface="Times New Roman" panose="02020603050405020304" pitchFamily="18" charset="0"/>
                <a:ea typeface="Times New Roman" panose="02020603050405020304" pitchFamily="18" charset="0"/>
              </a:rPr>
              <a:t> rurale </a:t>
            </a:r>
            <a:r>
              <a:rPr lang="fr-FR" sz="1800" dirty="0" err="1">
                <a:effectLst/>
                <a:latin typeface="Times New Roman" panose="02020603050405020304" pitchFamily="18" charset="0"/>
                <a:ea typeface="Times New Roman" panose="02020603050405020304" pitchFamily="18" charset="0"/>
              </a:rPr>
              <a:t>din</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România</a:t>
            </a:r>
            <a:endParaRPr lang="ro-RO" dirty="0">
              <a:latin typeface="+mj-lt"/>
            </a:endParaRPr>
          </a:p>
        </p:txBody>
      </p:sp>
      <p:sp>
        <p:nvSpPr>
          <p:cNvPr id="5" name="Rectangle 4"/>
          <p:cNvSpPr/>
          <p:nvPr/>
        </p:nvSpPr>
        <p:spPr>
          <a:xfrm>
            <a:off x="1751012" y="614207"/>
            <a:ext cx="6540765" cy="523220"/>
          </a:xfrm>
          <a:prstGeom prst="rect">
            <a:avLst/>
          </a:prstGeom>
        </p:spPr>
        <p:txBody>
          <a:bodyPr wrap="none">
            <a:spAutoFit/>
          </a:bodyPr>
          <a:lstStyle/>
          <a:p>
            <a:r>
              <a:rPr lang="ro-RO" sz="2800" dirty="0">
                <a:solidFill>
                  <a:schemeClr val="bg1"/>
                </a:solidFill>
              </a:rPr>
              <a:t>Titlul temelor de cercetare scoase la concurs</a:t>
            </a:r>
          </a:p>
        </p:txBody>
      </p:sp>
    </p:spTree>
    <p:extLst>
      <p:ext uri="{BB962C8B-B14F-4D97-AF65-F5344CB8AC3E}">
        <p14:creationId xmlns:p14="http://schemas.microsoft.com/office/powerpoint/2010/main" val="2701682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334C858F-C389-4E57-922F-20A5BB0F0A19}"/>
              </a:ext>
            </a:extLst>
          </p:cNvPr>
          <p:cNvSpPr/>
          <p:nvPr/>
        </p:nvSpPr>
        <p:spPr>
          <a:xfrm>
            <a:off x="0" y="596901"/>
            <a:ext cx="12188825" cy="725314"/>
          </a:xfrm>
          <a:prstGeom prst="rect">
            <a:avLst/>
          </a:prstGeom>
          <a:solidFill>
            <a:srgbClr val="5B7F8B"/>
          </a:solidFill>
          <a:ln>
            <a:solidFill>
              <a:srgbClr val="5B7F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latin typeface="+mj-lt"/>
            </a:endParaRPr>
          </a:p>
        </p:txBody>
      </p:sp>
      <p:cxnSp>
        <p:nvCxnSpPr>
          <p:cNvPr id="3" name="Conector drept 2">
            <a:extLst>
              <a:ext uri="{FF2B5EF4-FFF2-40B4-BE49-F238E27FC236}">
                <a16:creationId xmlns:a16="http://schemas.microsoft.com/office/drawing/2014/main" id="{DA7A0512-F379-417D-B3D3-D6A6AF9466CB}"/>
              </a:ext>
            </a:extLst>
          </p:cNvPr>
          <p:cNvCxnSpPr>
            <a:cxnSpLocks/>
          </p:cNvCxnSpPr>
          <p:nvPr/>
        </p:nvCxnSpPr>
        <p:spPr>
          <a:xfrm>
            <a:off x="-1" y="533400"/>
            <a:ext cx="12188825" cy="0"/>
          </a:xfrm>
          <a:prstGeom prst="line">
            <a:avLst/>
          </a:prstGeom>
          <a:ln>
            <a:solidFill>
              <a:srgbClr val="5B7F8B"/>
            </a:solidFill>
          </a:ln>
        </p:spPr>
        <p:style>
          <a:lnRef idx="3">
            <a:schemeClr val="dk1"/>
          </a:lnRef>
          <a:fillRef idx="0">
            <a:schemeClr val="dk1"/>
          </a:fillRef>
          <a:effectRef idx="2">
            <a:schemeClr val="dk1"/>
          </a:effectRef>
          <a:fontRef idx="minor">
            <a:schemeClr val="tx1"/>
          </a:fontRef>
        </p:style>
      </p:cxnSp>
      <p:sp>
        <p:nvSpPr>
          <p:cNvPr id="8" name="Titlu 12">
            <a:extLst>
              <a:ext uri="{FF2B5EF4-FFF2-40B4-BE49-F238E27FC236}">
                <a16:creationId xmlns:a16="http://schemas.microsoft.com/office/drawing/2014/main" id="{51932E7F-7F32-4D24-9380-A46B8F922717}"/>
              </a:ext>
            </a:extLst>
          </p:cNvPr>
          <p:cNvSpPr txBox="1">
            <a:spLocks/>
          </p:cNvSpPr>
          <p:nvPr/>
        </p:nvSpPr>
        <p:spPr>
          <a:xfrm>
            <a:off x="1370011" y="583725"/>
            <a:ext cx="9448800" cy="723264"/>
          </a:xfrm>
          <a:prstGeom prst="rect">
            <a:avLst/>
          </a:prstGeom>
        </p:spPr>
        <p:txBody>
          <a:bodyPr rtlCol="0"/>
          <a:lstStyle>
            <a:lvl1pPr algn="l" defTabSz="914400" rtl="0" eaLnBrk="1" latinLnBrk="0" hangingPunct="1">
              <a:lnSpc>
                <a:spcPct val="90000"/>
              </a:lnSpc>
              <a:spcBef>
                <a:spcPct val="0"/>
              </a:spcBef>
              <a:buNone/>
              <a:defRPr sz="3600" kern="1200">
                <a:solidFill>
                  <a:schemeClr val="tx1"/>
                </a:solidFill>
                <a:latin typeface="Calibri" panose="020F0502020204030204" pitchFamily="34" charset="0"/>
                <a:ea typeface="+mj-ea"/>
                <a:cs typeface="+mj-cs"/>
              </a:defRPr>
            </a:lvl1pPr>
          </a:lstStyle>
          <a:p>
            <a:pPr algn="ctr"/>
            <a:r>
              <a:rPr lang="ro-RO" sz="2400" dirty="0">
                <a:solidFill>
                  <a:schemeClr val="bg1"/>
                </a:solidFill>
                <a:latin typeface="+mj-lt"/>
              </a:rPr>
              <a:t>Graficul desfășurării procesului de selecție a candidaților și a concursului de admitere la studiile universitare de doctorat,  pentru anul universitar 2024 – 2025</a:t>
            </a:r>
          </a:p>
        </p:txBody>
      </p:sp>
      <p:pic>
        <p:nvPicPr>
          <p:cNvPr id="18" name="Imagine 17">
            <a:extLst>
              <a:ext uri="{FF2B5EF4-FFF2-40B4-BE49-F238E27FC236}">
                <a16:creationId xmlns:a16="http://schemas.microsoft.com/office/drawing/2014/main" id="{94B953C8-03E0-4977-9E2E-25CABB25C4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660" y="687142"/>
            <a:ext cx="700498" cy="544831"/>
          </a:xfrm>
          <a:prstGeom prst="rect">
            <a:avLst/>
          </a:prstGeom>
        </p:spPr>
      </p:pic>
      <p:pic>
        <p:nvPicPr>
          <p:cNvPr id="20" name="Imagine 19" descr="O imagine care conține text, miniatură&#10;&#10;Descriere generată automat">
            <a:extLst>
              <a:ext uri="{FF2B5EF4-FFF2-40B4-BE49-F238E27FC236}">
                <a16:creationId xmlns:a16="http://schemas.microsoft.com/office/drawing/2014/main" id="{8DC42E02-6536-46A4-8824-41E78C2B34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95012" y="760827"/>
            <a:ext cx="985960" cy="369061"/>
          </a:xfrm>
          <a:prstGeom prst="rect">
            <a:avLst/>
          </a:prstGeom>
        </p:spPr>
      </p:pic>
      <p:sp>
        <p:nvSpPr>
          <p:cNvPr id="9" name="Rectangle 8">
            <a:extLst>
              <a:ext uri="{FF2B5EF4-FFF2-40B4-BE49-F238E27FC236}">
                <a16:creationId xmlns:a16="http://schemas.microsoft.com/office/drawing/2014/main" id="{0BA64DA4-6552-4B0B-B6A3-FF97D4F34F47}"/>
              </a:ext>
            </a:extLst>
          </p:cNvPr>
          <p:cNvSpPr/>
          <p:nvPr/>
        </p:nvSpPr>
        <p:spPr>
          <a:xfrm>
            <a:off x="2327688" y="6611779"/>
            <a:ext cx="7533446" cy="246221"/>
          </a:xfrm>
          <a:prstGeom prst="rect">
            <a:avLst/>
          </a:prstGeom>
        </p:spPr>
        <p:txBody>
          <a:bodyPr wrap="square">
            <a:spAutoFit/>
          </a:bodyPr>
          <a:lstStyle/>
          <a:p>
            <a:pPr algn="ctr"/>
            <a:r>
              <a:rPr lang="ro-RO" sz="1000" dirty="0">
                <a:solidFill>
                  <a:schemeClr val="accent4"/>
                </a:solidFill>
                <a:highlight>
                  <a:srgbClr val="000080"/>
                </a:highlight>
              </a:rPr>
              <a:t>https://doctorat.ase.ro/wp-content/uploads/Admitere/2024-2025/Iulie/Regulament%20admitere%20doctorat%202024-2025.pdf</a:t>
            </a:r>
          </a:p>
        </p:txBody>
      </p:sp>
      <p:pic>
        <p:nvPicPr>
          <p:cNvPr id="10" name="Picture 9">
            <a:extLst>
              <a:ext uri="{FF2B5EF4-FFF2-40B4-BE49-F238E27FC236}">
                <a16:creationId xmlns:a16="http://schemas.microsoft.com/office/drawing/2014/main" id="{36C33899-444E-4A22-867C-08D7ED9AA181}"/>
              </a:ext>
            </a:extLst>
          </p:cNvPr>
          <p:cNvPicPr>
            <a:picLocks noChangeAspect="1"/>
          </p:cNvPicPr>
          <p:nvPr/>
        </p:nvPicPr>
        <p:blipFill>
          <a:blip r:embed="rId5"/>
          <a:stretch>
            <a:fillRect/>
          </a:stretch>
        </p:blipFill>
        <p:spPr>
          <a:xfrm>
            <a:off x="3481501" y="1375541"/>
            <a:ext cx="4636458" cy="5236238"/>
          </a:xfrm>
          <a:prstGeom prst="rect">
            <a:avLst/>
          </a:prstGeom>
        </p:spPr>
      </p:pic>
    </p:spTree>
    <p:extLst>
      <p:ext uri="{BB962C8B-B14F-4D97-AF65-F5344CB8AC3E}">
        <p14:creationId xmlns:p14="http://schemas.microsoft.com/office/powerpoint/2010/main" val="1572582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reptunghi 8">
            <a:extLst>
              <a:ext uri="{FF2B5EF4-FFF2-40B4-BE49-F238E27FC236}">
                <a16:creationId xmlns:a16="http://schemas.microsoft.com/office/drawing/2014/main" id="{C12AB2DE-3957-49B5-87EB-AA90FCBD72EB}"/>
              </a:ext>
            </a:extLst>
          </p:cNvPr>
          <p:cNvSpPr/>
          <p:nvPr/>
        </p:nvSpPr>
        <p:spPr>
          <a:xfrm>
            <a:off x="0" y="596901"/>
            <a:ext cx="12188825" cy="533398"/>
          </a:xfrm>
          <a:prstGeom prst="rect">
            <a:avLst/>
          </a:prstGeom>
          <a:solidFill>
            <a:srgbClr val="5B7F8B"/>
          </a:solidFill>
          <a:ln>
            <a:solidFill>
              <a:srgbClr val="5B7F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latin typeface="+mj-lt"/>
            </a:endParaRPr>
          </a:p>
        </p:txBody>
      </p:sp>
      <p:cxnSp>
        <p:nvCxnSpPr>
          <p:cNvPr id="3" name="Conector drept 2">
            <a:extLst>
              <a:ext uri="{FF2B5EF4-FFF2-40B4-BE49-F238E27FC236}">
                <a16:creationId xmlns:a16="http://schemas.microsoft.com/office/drawing/2014/main" id="{DA7A0512-F379-417D-B3D3-D6A6AF9466CB}"/>
              </a:ext>
            </a:extLst>
          </p:cNvPr>
          <p:cNvCxnSpPr>
            <a:cxnSpLocks/>
          </p:cNvCxnSpPr>
          <p:nvPr/>
        </p:nvCxnSpPr>
        <p:spPr>
          <a:xfrm>
            <a:off x="-1" y="533400"/>
            <a:ext cx="12188825" cy="0"/>
          </a:xfrm>
          <a:prstGeom prst="line">
            <a:avLst/>
          </a:prstGeom>
          <a:ln>
            <a:solidFill>
              <a:srgbClr val="5B7F8B"/>
            </a:solidFill>
          </a:ln>
        </p:spPr>
        <p:style>
          <a:lnRef idx="3">
            <a:schemeClr val="dk1"/>
          </a:lnRef>
          <a:fillRef idx="0">
            <a:schemeClr val="dk1"/>
          </a:fillRef>
          <a:effectRef idx="2">
            <a:schemeClr val="dk1"/>
          </a:effectRef>
          <a:fontRef idx="minor">
            <a:schemeClr val="tx1"/>
          </a:fontRef>
        </p:style>
      </p:cxnSp>
      <p:sp>
        <p:nvSpPr>
          <p:cNvPr id="8" name="Titlu 12">
            <a:extLst>
              <a:ext uri="{FF2B5EF4-FFF2-40B4-BE49-F238E27FC236}">
                <a16:creationId xmlns:a16="http://schemas.microsoft.com/office/drawing/2014/main" id="{51932E7F-7F32-4D24-9380-A46B8F922717}"/>
              </a:ext>
            </a:extLst>
          </p:cNvPr>
          <p:cNvSpPr txBox="1">
            <a:spLocks/>
          </p:cNvSpPr>
          <p:nvPr/>
        </p:nvSpPr>
        <p:spPr>
          <a:xfrm>
            <a:off x="74612" y="596901"/>
            <a:ext cx="10134599" cy="532418"/>
          </a:xfrm>
          <a:prstGeom prst="rect">
            <a:avLst/>
          </a:prstGeom>
        </p:spPr>
        <p:txBody>
          <a:bodyPr rtlCol="0" anchor="ctr"/>
          <a:lstStyle>
            <a:lvl1pPr algn="l" defTabSz="914400" rtl="0" eaLnBrk="1" latinLnBrk="0" hangingPunct="1">
              <a:lnSpc>
                <a:spcPct val="90000"/>
              </a:lnSpc>
              <a:spcBef>
                <a:spcPct val="0"/>
              </a:spcBef>
              <a:buNone/>
              <a:defRPr sz="3600" kern="1200">
                <a:solidFill>
                  <a:schemeClr val="tx1"/>
                </a:solidFill>
                <a:latin typeface="Calibri" panose="020F0502020204030204" pitchFamily="34" charset="0"/>
                <a:ea typeface="+mj-ea"/>
                <a:cs typeface="+mj-cs"/>
              </a:defRPr>
            </a:lvl1pPr>
          </a:lstStyle>
          <a:p>
            <a:pPr algn="ctr"/>
            <a:r>
              <a:rPr lang="ro-RO" sz="2800" dirty="0">
                <a:solidFill>
                  <a:schemeClr val="bg1"/>
                </a:solidFill>
                <a:latin typeface="+mj-lt"/>
              </a:rPr>
              <a:t>	Testul de competență lingvistică</a:t>
            </a:r>
          </a:p>
        </p:txBody>
      </p:sp>
      <p:pic>
        <p:nvPicPr>
          <p:cNvPr id="18" name="Imagine 17">
            <a:extLst>
              <a:ext uri="{FF2B5EF4-FFF2-40B4-BE49-F238E27FC236}">
                <a16:creationId xmlns:a16="http://schemas.microsoft.com/office/drawing/2014/main" id="{94B953C8-03E0-4977-9E2E-25CABB25C4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012" y="633094"/>
            <a:ext cx="700498" cy="544831"/>
          </a:xfrm>
          <a:prstGeom prst="rect">
            <a:avLst/>
          </a:prstGeom>
        </p:spPr>
      </p:pic>
      <p:pic>
        <p:nvPicPr>
          <p:cNvPr id="20" name="Imagine 19" descr="O imagine care conține text, miniatură&#10;&#10;Descriere generată automat">
            <a:extLst>
              <a:ext uri="{FF2B5EF4-FFF2-40B4-BE49-F238E27FC236}">
                <a16:creationId xmlns:a16="http://schemas.microsoft.com/office/drawing/2014/main" id="{8DC42E02-6536-46A4-8824-41E78C2B34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13058" y="678579"/>
            <a:ext cx="985960" cy="369061"/>
          </a:xfrm>
          <a:prstGeom prst="rect">
            <a:avLst/>
          </a:prstGeom>
        </p:spPr>
      </p:pic>
      <p:sp>
        <p:nvSpPr>
          <p:cNvPr id="12" name="Content Placeholder 2">
            <a:extLst>
              <a:ext uri="{FF2B5EF4-FFF2-40B4-BE49-F238E27FC236}">
                <a16:creationId xmlns:a16="http://schemas.microsoft.com/office/drawing/2014/main" id="{4E31C4FE-32D1-498F-AB63-66219525B56A}"/>
              </a:ext>
            </a:extLst>
          </p:cNvPr>
          <p:cNvSpPr txBox="1">
            <a:spLocks/>
          </p:cNvSpPr>
          <p:nvPr/>
        </p:nvSpPr>
        <p:spPr>
          <a:xfrm>
            <a:off x="227012" y="1874517"/>
            <a:ext cx="7230769" cy="3593591"/>
          </a:xfrm>
          <a:prstGeom prst="rect">
            <a:avLst/>
          </a:prstGeom>
        </p:spPr>
        <p:txBody>
          <a:bodyPr>
            <a:normAutofit/>
          </a:bodyPr>
          <a:lstStyle>
            <a:lvl1pPr marL="228531" indent="-228531" algn="l" defTabSz="914126" rtl="0" eaLnBrk="1" latinLnBrk="0" hangingPunct="1">
              <a:lnSpc>
                <a:spcPct val="120000"/>
              </a:lnSpc>
              <a:spcBef>
                <a:spcPts val="1000"/>
              </a:spcBef>
              <a:buClr>
                <a:schemeClr val="tx1"/>
              </a:buClr>
              <a:buFont typeface="Arial" panose="020B0604020202020204" pitchFamily="34" charset="0"/>
              <a:buChar char="•"/>
              <a:defRPr sz="1999" kern="1200" cap="all" baseline="0">
                <a:solidFill>
                  <a:schemeClr val="tx1"/>
                </a:solidFill>
                <a:effectLst/>
                <a:latin typeface="+mn-lt"/>
                <a:ea typeface="+mn-ea"/>
                <a:cs typeface="+mn-cs"/>
              </a:defRPr>
            </a:lvl1pPr>
            <a:lvl2pPr marL="685594" indent="-228531" algn="l" defTabSz="914126" rtl="0" eaLnBrk="1" latinLnBrk="0" hangingPunct="1">
              <a:lnSpc>
                <a:spcPct val="120000"/>
              </a:lnSpc>
              <a:spcBef>
                <a:spcPts val="500"/>
              </a:spcBef>
              <a:buClr>
                <a:schemeClr val="tx1"/>
              </a:buClr>
              <a:buFont typeface="Arial" panose="020B0604020202020204" pitchFamily="34" charset="0"/>
              <a:buChar char="•"/>
              <a:defRPr sz="1799" kern="1200" cap="all" baseline="0">
                <a:solidFill>
                  <a:schemeClr val="tx1"/>
                </a:solidFill>
                <a:effectLst/>
                <a:latin typeface="+mn-lt"/>
                <a:ea typeface="+mn-ea"/>
                <a:cs typeface="+mn-cs"/>
              </a:defRPr>
            </a:lvl2pPr>
            <a:lvl3pPr marL="1142657" indent="-228531" algn="l" defTabSz="914126"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599720" indent="-228531" algn="l" defTabSz="914126"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6783" indent="-228531" algn="l" defTabSz="914126"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3846" indent="-228531" algn="l" defTabSz="914126"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0908" indent="-228531" algn="l" defTabSz="914126"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7971" indent="-228531" algn="l" defTabSz="914126"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5034" indent="-228531" algn="l" defTabSz="914126"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228600" marR="0" lvl="0" indent="-228600" algn="just" defTabSz="914400" rtl="0" eaLnBrk="1" fontAlgn="auto" latinLnBrk="0" hangingPunct="1">
              <a:lnSpc>
                <a:spcPct val="110000"/>
              </a:lnSpc>
              <a:spcBef>
                <a:spcPts val="700"/>
              </a:spcBef>
              <a:spcAft>
                <a:spcPts val="0"/>
              </a:spcAft>
              <a:buClr>
                <a:srgbClr val="171312"/>
              </a:buClr>
              <a:buSzTx/>
              <a:buFont typeface="Arial" panose="020B0604020202020204" pitchFamily="34" charset="0"/>
              <a:buChar char="•"/>
              <a:tabLst/>
              <a:defRPr/>
            </a:pPr>
            <a:r>
              <a:rPr kumimoji="0" lang="ro-RO" sz="2000" b="0" i="0" u="none" strike="noStrike" kern="1200" cap="none" spc="0" normalizeH="0" baseline="0" noProof="0" dirty="0">
                <a:ln>
                  <a:noFill/>
                </a:ln>
                <a:solidFill>
                  <a:srgbClr val="FF0000"/>
                </a:solidFill>
                <a:effectLst/>
                <a:uLnTx/>
                <a:uFillTx/>
                <a:latin typeface="+mj-lt"/>
                <a:ea typeface="+mn-ea"/>
                <a:cs typeface="+mn-cs"/>
              </a:rPr>
              <a:t>Testul de competență lingvistică este eliminatoriu </a:t>
            </a:r>
            <a:r>
              <a:rPr kumimoji="0" lang="ro-RO" sz="2000" b="0" i="0" u="none" strike="noStrike" kern="1200" cap="none" spc="0" normalizeH="0" baseline="0" noProof="0" dirty="0">
                <a:ln>
                  <a:noFill/>
                </a:ln>
                <a:solidFill>
                  <a:prstClr val="black">
                    <a:lumMod val="65000"/>
                    <a:lumOff val="35000"/>
                  </a:prstClr>
                </a:solidFill>
                <a:effectLst/>
                <a:uLnTx/>
                <a:uFillTx/>
                <a:latin typeface="+mj-lt"/>
                <a:ea typeface="+mn-ea"/>
                <a:cs typeface="+mn-cs"/>
              </a:rPr>
              <a:t>pentru opțiunea referitoare la programele respective de studii. Testul conține </a:t>
            </a:r>
            <a:r>
              <a:rPr kumimoji="0" lang="ro-RO" sz="2000" b="0" i="0" u="none" strike="noStrike" kern="1200" cap="none" spc="0" normalizeH="0" baseline="0" noProof="0" dirty="0">
                <a:ln>
                  <a:noFill/>
                </a:ln>
                <a:solidFill>
                  <a:srgbClr val="00B0F0"/>
                </a:solidFill>
                <a:effectLst/>
                <a:uLnTx/>
                <a:uFillTx/>
                <a:latin typeface="+mj-lt"/>
                <a:ea typeface="+mn-ea"/>
                <a:cs typeface="+mn-cs"/>
              </a:rPr>
              <a:t>30 de întrebări care au o singură variantă de răspuns corectă</a:t>
            </a:r>
            <a:r>
              <a:rPr kumimoji="0" lang="ro-RO" sz="2000" b="0" i="0" u="none" strike="noStrike" kern="1200" cap="none" spc="0" normalizeH="0" baseline="0" noProof="0" dirty="0">
                <a:ln>
                  <a:noFill/>
                </a:ln>
                <a:solidFill>
                  <a:prstClr val="black">
                    <a:lumMod val="65000"/>
                    <a:lumOff val="35000"/>
                  </a:prstClr>
                </a:solidFill>
                <a:effectLst/>
                <a:uLnTx/>
                <a:uFillTx/>
                <a:latin typeface="+mj-lt"/>
                <a:ea typeface="+mn-ea"/>
                <a:cs typeface="+mn-cs"/>
              </a:rPr>
              <a:t>, este notat cu puncte de la 10 la 100 și se evaluează prin </a:t>
            </a:r>
            <a:r>
              <a:rPr kumimoji="0" lang="ro-RO" sz="2000" b="1" i="0" u="none" strike="noStrike" kern="1200" cap="none" spc="0" normalizeH="0" baseline="0" noProof="0" dirty="0">
                <a:ln>
                  <a:noFill/>
                </a:ln>
                <a:solidFill>
                  <a:srgbClr val="BF6546"/>
                </a:solidFill>
                <a:effectLst/>
                <a:uLnTx/>
                <a:uFillTx/>
                <a:latin typeface="+mj-lt"/>
                <a:ea typeface="+mn-ea"/>
                <a:cs typeface="+mn-cs"/>
              </a:rPr>
              <a:t>calificativul admis/respins</a:t>
            </a:r>
            <a:r>
              <a:rPr kumimoji="0" lang="ro-RO" sz="2000" b="0" i="0" u="none" strike="noStrike" kern="1200" cap="none" spc="0" normalizeH="0" baseline="0" noProof="0" dirty="0">
                <a:ln>
                  <a:noFill/>
                </a:ln>
                <a:solidFill>
                  <a:prstClr val="black">
                    <a:lumMod val="65000"/>
                    <a:lumOff val="35000"/>
                  </a:prstClr>
                </a:solidFill>
                <a:effectLst/>
                <a:uLnTx/>
                <a:uFillTx/>
                <a:latin typeface="+mj-lt"/>
                <a:ea typeface="+mn-ea"/>
                <a:cs typeface="+mn-cs"/>
              </a:rPr>
              <a:t>. Pentru obținerea calificativului „admis” este necesară acumularea a minimum 50 de puncte; în caz contrar se obține calificativul „respins”, candidatul pierde posibilitatea susținerii examenului de specialitate. Testul se va susține accesând link-ul TEST din platforma doctorat.ase.ro.</a:t>
            </a:r>
          </a:p>
        </p:txBody>
      </p:sp>
      <p:pic>
        <p:nvPicPr>
          <p:cNvPr id="13" name="Picture 12">
            <a:extLst>
              <a:ext uri="{FF2B5EF4-FFF2-40B4-BE49-F238E27FC236}">
                <a16:creationId xmlns:a16="http://schemas.microsoft.com/office/drawing/2014/main" id="{DA752B89-DE28-4AC7-B96F-AC268CC204E0}"/>
              </a:ext>
            </a:extLst>
          </p:cNvPr>
          <p:cNvPicPr>
            <a:picLocks noChangeAspect="1"/>
          </p:cNvPicPr>
          <p:nvPr/>
        </p:nvPicPr>
        <p:blipFill>
          <a:blip r:embed="rId5"/>
          <a:stretch>
            <a:fillRect/>
          </a:stretch>
        </p:blipFill>
        <p:spPr>
          <a:xfrm>
            <a:off x="8212381" y="2577902"/>
            <a:ext cx="2695575" cy="1695450"/>
          </a:xfrm>
          <a:prstGeom prst="rect">
            <a:avLst/>
          </a:prstGeom>
        </p:spPr>
      </p:pic>
      <p:sp>
        <p:nvSpPr>
          <p:cNvPr id="14" name="Rectangle 13">
            <a:extLst>
              <a:ext uri="{FF2B5EF4-FFF2-40B4-BE49-F238E27FC236}">
                <a16:creationId xmlns:a16="http://schemas.microsoft.com/office/drawing/2014/main" id="{E1546909-A553-47E9-B8A6-26FD884E8755}"/>
              </a:ext>
            </a:extLst>
          </p:cNvPr>
          <p:cNvSpPr/>
          <p:nvPr/>
        </p:nvSpPr>
        <p:spPr>
          <a:xfrm>
            <a:off x="6934358" y="4651463"/>
            <a:ext cx="4818184" cy="400110"/>
          </a:xfrm>
          <a:prstGeom prst="rect">
            <a:avLst/>
          </a:prstGeom>
        </p:spPr>
        <p:txBody>
          <a:bodyPr wrap="square">
            <a:spAutoFit/>
          </a:bodyPr>
          <a:lstStyle/>
          <a:p>
            <a:pPr algn="ctr"/>
            <a:r>
              <a:rPr lang="ro-RO" sz="1000" dirty="0">
                <a:solidFill>
                  <a:schemeClr val="accent4"/>
                </a:solidFill>
              </a:rPr>
              <a:t>https://doctorat.ase.ro/wp-content/uploads/Admitere/2024-2025/Iulie/Regulament%20admitere%20doctorat%202024-2025.pdf</a:t>
            </a:r>
          </a:p>
        </p:txBody>
      </p:sp>
    </p:spTree>
    <p:extLst>
      <p:ext uri="{BB962C8B-B14F-4D97-AF65-F5344CB8AC3E}">
        <p14:creationId xmlns:p14="http://schemas.microsoft.com/office/powerpoint/2010/main" val="248659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reptunghi 8">
            <a:extLst>
              <a:ext uri="{FF2B5EF4-FFF2-40B4-BE49-F238E27FC236}">
                <a16:creationId xmlns:a16="http://schemas.microsoft.com/office/drawing/2014/main" id="{C12AB2DE-3957-49B5-87EB-AA90FCBD72EB}"/>
              </a:ext>
            </a:extLst>
          </p:cNvPr>
          <p:cNvSpPr/>
          <p:nvPr/>
        </p:nvSpPr>
        <p:spPr>
          <a:xfrm>
            <a:off x="0" y="596901"/>
            <a:ext cx="12188825" cy="533398"/>
          </a:xfrm>
          <a:prstGeom prst="rect">
            <a:avLst/>
          </a:prstGeom>
          <a:solidFill>
            <a:srgbClr val="5B7F8B"/>
          </a:solidFill>
          <a:ln>
            <a:solidFill>
              <a:srgbClr val="5B7F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latin typeface="+mj-lt"/>
            </a:endParaRPr>
          </a:p>
        </p:txBody>
      </p:sp>
      <p:cxnSp>
        <p:nvCxnSpPr>
          <p:cNvPr id="3" name="Conector drept 2">
            <a:extLst>
              <a:ext uri="{FF2B5EF4-FFF2-40B4-BE49-F238E27FC236}">
                <a16:creationId xmlns:a16="http://schemas.microsoft.com/office/drawing/2014/main" id="{DA7A0512-F379-417D-B3D3-D6A6AF9466CB}"/>
              </a:ext>
            </a:extLst>
          </p:cNvPr>
          <p:cNvCxnSpPr>
            <a:cxnSpLocks/>
          </p:cNvCxnSpPr>
          <p:nvPr/>
        </p:nvCxnSpPr>
        <p:spPr>
          <a:xfrm>
            <a:off x="-1" y="533400"/>
            <a:ext cx="12188825" cy="0"/>
          </a:xfrm>
          <a:prstGeom prst="line">
            <a:avLst/>
          </a:prstGeom>
          <a:ln>
            <a:solidFill>
              <a:srgbClr val="5B7F8B"/>
            </a:solidFill>
          </a:ln>
        </p:spPr>
        <p:style>
          <a:lnRef idx="3">
            <a:schemeClr val="dk1"/>
          </a:lnRef>
          <a:fillRef idx="0">
            <a:schemeClr val="dk1"/>
          </a:fillRef>
          <a:effectRef idx="2">
            <a:schemeClr val="dk1"/>
          </a:effectRef>
          <a:fontRef idx="minor">
            <a:schemeClr val="tx1"/>
          </a:fontRef>
        </p:style>
      </p:cxnSp>
      <p:sp>
        <p:nvSpPr>
          <p:cNvPr id="8" name="Titlu 12">
            <a:extLst>
              <a:ext uri="{FF2B5EF4-FFF2-40B4-BE49-F238E27FC236}">
                <a16:creationId xmlns:a16="http://schemas.microsoft.com/office/drawing/2014/main" id="{51932E7F-7F32-4D24-9380-A46B8F922717}"/>
              </a:ext>
            </a:extLst>
          </p:cNvPr>
          <p:cNvSpPr txBox="1">
            <a:spLocks/>
          </p:cNvSpPr>
          <p:nvPr/>
        </p:nvSpPr>
        <p:spPr>
          <a:xfrm>
            <a:off x="74612" y="596901"/>
            <a:ext cx="10134599" cy="532418"/>
          </a:xfrm>
          <a:prstGeom prst="rect">
            <a:avLst/>
          </a:prstGeom>
        </p:spPr>
        <p:txBody>
          <a:bodyPr rtlCol="0" anchor="ctr"/>
          <a:lstStyle>
            <a:lvl1pPr algn="l" defTabSz="914400" rtl="0" eaLnBrk="1" latinLnBrk="0" hangingPunct="1">
              <a:lnSpc>
                <a:spcPct val="90000"/>
              </a:lnSpc>
              <a:spcBef>
                <a:spcPct val="0"/>
              </a:spcBef>
              <a:buNone/>
              <a:defRPr sz="3600" kern="1200">
                <a:solidFill>
                  <a:schemeClr val="tx1"/>
                </a:solidFill>
                <a:latin typeface="Calibri" panose="020F0502020204030204" pitchFamily="34" charset="0"/>
                <a:ea typeface="+mj-ea"/>
                <a:cs typeface="+mj-cs"/>
              </a:defRPr>
            </a:lvl1pPr>
          </a:lstStyle>
          <a:p>
            <a:pPr algn="ctr"/>
            <a:r>
              <a:rPr lang="ro-RO" sz="2800" dirty="0">
                <a:solidFill>
                  <a:schemeClr val="bg1"/>
                </a:solidFill>
                <a:latin typeface="+mj-lt"/>
              </a:rPr>
              <a:t>	Certificate de competență lingvistică recunoscute de ASE </a:t>
            </a:r>
          </a:p>
        </p:txBody>
      </p:sp>
      <p:pic>
        <p:nvPicPr>
          <p:cNvPr id="18" name="Imagine 17">
            <a:extLst>
              <a:ext uri="{FF2B5EF4-FFF2-40B4-BE49-F238E27FC236}">
                <a16:creationId xmlns:a16="http://schemas.microsoft.com/office/drawing/2014/main" id="{94B953C8-03E0-4977-9E2E-25CABB25C4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012" y="590693"/>
            <a:ext cx="700498" cy="544831"/>
          </a:xfrm>
          <a:prstGeom prst="rect">
            <a:avLst/>
          </a:prstGeom>
        </p:spPr>
      </p:pic>
      <p:pic>
        <p:nvPicPr>
          <p:cNvPr id="20" name="Imagine 19" descr="O imagine care conține text, miniatură&#10;&#10;Descriere generată automat">
            <a:extLst>
              <a:ext uri="{FF2B5EF4-FFF2-40B4-BE49-F238E27FC236}">
                <a16:creationId xmlns:a16="http://schemas.microsoft.com/office/drawing/2014/main" id="{8DC42E02-6536-46A4-8824-41E78C2B34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90212" y="678577"/>
            <a:ext cx="985960" cy="369061"/>
          </a:xfrm>
          <a:prstGeom prst="rect">
            <a:avLst/>
          </a:prstGeom>
        </p:spPr>
      </p:pic>
      <p:pic>
        <p:nvPicPr>
          <p:cNvPr id="10" name="Picture 9">
            <a:extLst>
              <a:ext uri="{FF2B5EF4-FFF2-40B4-BE49-F238E27FC236}">
                <a16:creationId xmlns:a16="http://schemas.microsoft.com/office/drawing/2014/main" id="{032BFE47-8275-463A-8E29-0B958041E72D}"/>
              </a:ext>
            </a:extLst>
          </p:cNvPr>
          <p:cNvPicPr>
            <a:picLocks noChangeAspect="1"/>
          </p:cNvPicPr>
          <p:nvPr/>
        </p:nvPicPr>
        <p:blipFill>
          <a:blip r:embed="rId5"/>
          <a:stretch>
            <a:fillRect/>
          </a:stretch>
        </p:blipFill>
        <p:spPr>
          <a:xfrm>
            <a:off x="3275012" y="1160397"/>
            <a:ext cx="5029199" cy="5425708"/>
          </a:xfrm>
          <a:prstGeom prst="rect">
            <a:avLst/>
          </a:prstGeom>
        </p:spPr>
      </p:pic>
      <p:sp>
        <p:nvSpPr>
          <p:cNvPr id="15" name="Rectangle 14">
            <a:extLst>
              <a:ext uri="{FF2B5EF4-FFF2-40B4-BE49-F238E27FC236}">
                <a16:creationId xmlns:a16="http://schemas.microsoft.com/office/drawing/2014/main" id="{66819890-E42F-4F73-BE89-BA04234CEAF9}"/>
              </a:ext>
            </a:extLst>
          </p:cNvPr>
          <p:cNvSpPr/>
          <p:nvPr/>
        </p:nvSpPr>
        <p:spPr>
          <a:xfrm>
            <a:off x="1979612" y="6622998"/>
            <a:ext cx="7528605" cy="246221"/>
          </a:xfrm>
          <a:prstGeom prst="rect">
            <a:avLst/>
          </a:prstGeom>
        </p:spPr>
        <p:txBody>
          <a:bodyPr wrap="square">
            <a:spAutoFit/>
          </a:bodyPr>
          <a:lstStyle/>
          <a:p>
            <a:pPr algn="ctr"/>
            <a:r>
              <a:rPr lang="ro-RO" sz="1000" dirty="0">
                <a:solidFill>
                  <a:schemeClr val="accent4"/>
                </a:solidFill>
              </a:rPr>
              <a:t>https://doctorat.ase.ro/wp-content/uploads/Admitere/2024-2025/Iulie/Regulament%20admitere%20doctorat%202024-2025.pdf</a:t>
            </a:r>
          </a:p>
        </p:txBody>
      </p:sp>
    </p:spTree>
    <p:extLst>
      <p:ext uri="{BB962C8B-B14F-4D97-AF65-F5344CB8AC3E}">
        <p14:creationId xmlns:p14="http://schemas.microsoft.com/office/powerpoint/2010/main" val="3119631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reptunghi 8">
            <a:extLst>
              <a:ext uri="{FF2B5EF4-FFF2-40B4-BE49-F238E27FC236}">
                <a16:creationId xmlns:a16="http://schemas.microsoft.com/office/drawing/2014/main" id="{C12AB2DE-3957-49B5-87EB-AA90FCBD72EB}"/>
              </a:ext>
            </a:extLst>
          </p:cNvPr>
          <p:cNvSpPr/>
          <p:nvPr/>
        </p:nvSpPr>
        <p:spPr>
          <a:xfrm>
            <a:off x="0" y="596901"/>
            <a:ext cx="12188825" cy="533398"/>
          </a:xfrm>
          <a:prstGeom prst="rect">
            <a:avLst/>
          </a:prstGeom>
          <a:solidFill>
            <a:srgbClr val="5B7F8B"/>
          </a:solidFill>
          <a:ln>
            <a:solidFill>
              <a:srgbClr val="5B7F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latin typeface="+mj-lt"/>
            </a:endParaRPr>
          </a:p>
        </p:txBody>
      </p:sp>
      <p:cxnSp>
        <p:nvCxnSpPr>
          <p:cNvPr id="3" name="Conector drept 2">
            <a:extLst>
              <a:ext uri="{FF2B5EF4-FFF2-40B4-BE49-F238E27FC236}">
                <a16:creationId xmlns:a16="http://schemas.microsoft.com/office/drawing/2014/main" id="{DA7A0512-F379-417D-B3D3-D6A6AF9466CB}"/>
              </a:ext>
            </a:extLst>
          </p:cNvPr>
          <p:cNvCxnSpPr>
            <a:cxnSpLocks/>
          </p:cNvCxnSpPr>
          <p:nvPr/>
        </p:nvCxnSpPr>
        <p:spPr>
          <a:xfrm>
            <a:off x="-1" y="533400"/>
            <a:ext cx="12188825" cy="0"/>
          </a:xfrm>
          <a:prstGeom prst="line">
            <a:avLst/>
          </a:prstGeom>
          <a:ln>
            <a:solidFill>
              <a:srgbClr val="5B7F8B"/>
            </a:solidFill>
          </a:ln>
        </p:spPr>
        <p:style>
          <a:lnRef idx="3">
            <a:schemeClr val="dk1"/>
          </a:lnRef>
          <a:fillRef idx="0">
            <a:schemeClr val="dk1"/>
          </a:fillRef>
          <a:effectRef idx="2">
            <a:schemeClr val="dk1"/>
          </a:effectRef>
          <a:fontRef idx="minor">
            <a:schemeClr val="tx1"/>
          </a:fontRef>
        </p:style>
      </p:cxnSp>
      <p:sp>
        <p:nvSpPr>
          <p:cNvPr id="8" name="Titlu 12">
            <a:extLst>
              <a:ext uri="{FF2B5EF4-FFF2-40B4-BE49-F238E27FC236}">
                <a16:creationId xmlns:a16="http://schemas.microsoft.com/office/drawing/2014/main" id="{51932E7F-7F32-4D24-9380-A46B8F922717}"/>
              </a:ext>
            </a:extLst>
          </p:cNvPr>
          <p:cNvSpPr txBox="1">
            <a:spLocks/>
          </p:cNvSpPr>
          <p:nvPr/>
        </p:nvSpPr>
        <p:spPr>
          <a:xfrm>
            <a:off x="74612" y="596901"/>
            <a:ext cx="10134599" cy="532418"/>
          </a:xfrm>
          <a:prstGeom prst="rect">
            <a:avLst/>
          </a:prstGeom>
        </p:spPr>
        <p:txBody>
          <a:bodyPr rtlCol="0" anchor="ctr"/>
          <a:lstStyle>
            <a:lvl1pPr algn="l" defTabSz="914400" rtl="0" eaLnBrk="1" latinLnBrk="0" hangingPunct="1">
              <a:lnSpc>
                <a:spcPct val="90000"/>
              </a:lnSpc>
              <a:spcBef>
                <a:spcPct val="0"/>
              </a:spcBef>
              <a:buNone/>
              <a:defRPr sz="3600" kern="1200">
                <a:solidFill>
                  <a:schemeClr val="tx1"/>
                </a:solidFill>
                <a:latin typeface="Calibri" panose="020F0502020204030204" pitchFamily="34" charset="0"/>
                <a:ea typeface="+mj-ea"/>
                <a:cs typeface="+mj-cs"/>
              </a:defRPr>
            </a:lvl1pPr>
          </a:lstStyle>
          <a:p>
            <a:pPr algn="ctr"/>
            <a:r>
              <a:rPr lang="ro-RO" sz="2800" dirty="0">
                <a:solidFill>
                  <a:schemeClr val="bg1"/>
                </a:solidFill>
                <a:latin typeface="+mj-lt"/>
              </a:rPr>
              <a:t>	Examenul de specialitate</a:t>
            </a:r>
          </a:p>
        </p:txBody>
      </p:sp>
      <p:pic>
        <p:nvPicPr>
          <p:cNvPr id="18" name="Imagine 17">
            <a:extLst>
              <a:ext uri="{FF2B5EF4-FFF2-40B4-BE49-F238E27FC236}">
                <a16:creationId xmlns:a16="http://schemas.microsoft.com/office/drawing/2014/main" id="{94B953C8-03E0-4977-9E2E-25CABB25C4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812" y="596901"/>
            <a:ext cx="700498" cy="544831"/>
          </a:xfrm>
          <a:prstGeom prst="rect">
            <a:avLst/>
          </a:prstGeom>
        </p:spPr>
      </p:pic>
      <p:pic>
        <p:nvPicPr>
          <p:cNvPr id="20" name="Imagine 19" descr="O imagine care conține text, miniatură&#10;&#10;Descriere generată automat">
            <a:extLst>
              <a:ext uri="{FF2B5EF4-FFF2-40B4-BE49-F238E27FC236}">
                <a16:creationId xmlns:a16="http://schemas.microsoft.com/office/drawing/2014/main" id="{8DC42E02-6536-46A4-8824-41E78C2B34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13058" y="678579"/>
            <a:ext cx="985960" cy="369061"/>
          </a:xfrm>
          <a:prstGeom prst="rect">
            <a:avLst/>
          </a:prstGeom>
        </p:spPr>
      </p:pic>
      <p:sp>
        <p:nvSpPr>
          <p:cNvPr id="15" name="Rectangle 14">
            <a:extLst>
              <a:ext uri="{FF2B5EF4-FFF2-40B4-BE49-F238E27FC236}">
                <a16:creationId xmlns:a16="http://schemas.microsoft.com/office/drawing/2014/main" id="{66819890-E42F-4F73-BE89-BA04234CEAF9}"/>
              </a:ext>
            </a:extLst>
          </p:cNvPr>
          <p:cNvSpPr/>
          <p:nvPr/>
        </p:nvSpPr>
        <p:spPr>
          <a:xfrm>
            <a:off x="1979612" y="6622998"/>
            <a:ext cx="7528605" cy="246221"/>
          </a:xfrm>
          <a:prstGeom prst="rect">
            <a:avLst/>
          </a:prstGeom>
        </p:spPr>
        <p:txBody>
          <a:bodyPr wrap="square">
            <a:spAutoFit/>
          </a:bodyPr>
          <a:lstStyle/>
          <a:p>
            <a:pPr algn="ctr"/>
            <a:r>
              <a:rPr lang="ro-RO" sz="1000" dirty="0">
                <a:solidFill>
                  <a:schemeClr val="accent4"/>
                </a:solidFill>
              </a:rPr>
              <a:t>https://doctorat.ase.ro/wp-content/uploads/Admitere/2024-2025/Iulie/Regulament%20admitere%20doctorat%202024-2025.pdf</a:t>
            </a:r>
          </a:p>
        </p:txBody>
      </p:sp>
      <p:sp>
        <p:nvSpPr>
          <p:cNvPr id="9" name="Content Placeholder 2">
            <a:extLst>
              <a:ext uri="{FF2B5EF4-FFF2-40B4-BE49-F238E27FC236}">
                <a16:creationId xmlns:a16="http://schemas.microsoft.com/office/drawing/2014/main" id="{0A8F1596-B0F9-4852-9844-042030444246}"/>
              </a:ext>
            </a:extLst>
          </p:cNvPr>
          <p:cNvSpPr txBox="1">
            <a:spLocks/>
          </p:cNvSpPr>
          <p:nvPr/>
        </p:nvSpPr>
        <p:spPr>
          <a:xfrm>
            <a:off x="998047" y="1326240"/>
            <a:ext cx="10178322" cy="3593591"/>
          </a:xfrm>
          <a:prstGeom prst="rect">
            <a:avLst/>
          </a:prstGeom>
        </p:spPr>
        <p:txBody>
          <a:bodyPr>
            <a:normAutofit fontScale="77500" lnSpcReduction="20000"/>
          </a:bodyPr>
          <a:lstStyle>
            <a:lvl1pPr marL="228531" indent="-228531" algn="l" defTabSz="914126" rtl="0" eaLnBrk="1" latinLnBrk="0" hangingPunct="1">
              <a:lnSpc>
                <a:spcPct val="120000"/>
              </a:lnSpc>
              <a:spcBef>
                <a:spcPts val="1000"/>
              </a:spcBef>
              <a:buClr>
                <a:schemeClr val="tx1"/>
              </a:buClr>
              <a:buFont typeface="Arial" panose="020B0604020202020204" pitchFamily="34" charset="0"/>
              <a:buChar char="•"/>
              <a:defRPr sz="1999" kern="1200" cap="all" baseline="0">
                <a:solidFill>
                  <a:schemeClr val="tx1"/>
                </a:solidFill>
                <a:effectLst/>
                <a:latin typeface="+mn-lt"/>
                <a:ea typeface="+mn-ea"/>
                <a:cs typeface="+mn-cs"/>
              </a:defRPr>
            </a:lvl1pPr>
            <a:lvl2pPr marL="685594" indent="-228531" algn="l" defTabSz="914126" rtl="0" eaLnBrk="1" latinLnBrk="0" hangingPunct="1">
              <a:lnSpc>
                <a:spcPct val="120000"/>
              </a:lnSpc>
              <a:spcBef>
                <a:spcPts val="500"/>
              </a:spcBef>
              <a:buClr>
                <a:schemeClr val="tx1"/>
              </a:buClr>
              <a:buFont typeface="Arial" panose="020B0604020202020204" pitchFamily="34" charset="0"/>
              <a:buChar char="•"/>
              <a:defRPr sz="1799" kern="1200" cap="all" baseline="0">
                <a:solidFill>
                  <a:schemeClr val="tx1"/>
                </a:solidFill>
                <a:effectLst/>
                <a:latin typeface="+mn-lt"/>
                <a:ea typeface="+mn-ea"/>
                <a:cs typeface="+mn-cs"/>
              </a:defRPr>
            </a:lvl2pPr>
            <a:lvl3pPr marL="1142657" indent="-228531" algn="l" defTabSz="914126"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599720" indent="-228531" algn="l" defTabSz="914126"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6783" indent="-228531" algn="l" defTabSz="914126"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3846" indent="-228531" algn="l" defTabSz="914126"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0908" indent="-228531" algn="l" defTabSz="914126"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7971" indent="-228531" algn="l" defTabSz="914126"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5034" indent="-228531" algn="l" defTabSz="914126"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228600" marR="0" lvl="0" indent="-228600" algn="just" defTabSz="914400" rtl="0" eaLnBrk="1" fontAlgn="auto" latinLnBrk="0" hangingPunct="1">
              <a:lnSpc>
                <a:spcPct val="110000"/>
              </a:lnSpc>
              <a:spcBef>
                <a:spcPts val="700"/>
              </a:spcBef>
              <a:spcAft>
                <a:spcPts val="0"/>
              </a:spcAft>
              <a:buClr>
                <a:srgbClr val="171312"/>
              </a:buClr>
              <a:buSzTx/>
              <a:buFont typeface="Arial" panose="020B0604020202020204" pitchFamily="34" charset="0"/>
              <a:buChar char="•"/>
              <a:tabLst/>
              <a:defRPr/>
            </a:pPr>
            <a:r>
              <a:rPr kumimoji="0" lang="ro-RO" sz="2500" b="1" i="0" u="none" strike="noStrike" kern="1200" cap="none" spc="0" normalizeH="0" baseline="0" noProof="0" dirty="0">
                <a:ln>
                  <a:noFill/>
                </a:ln>
                <a:solidFill>
                  <a:srgbClr val="FF0000"/>
                </a:solidFill>
                <a:effectLst/>
                <a:uLnTx/>
                <a:uFillTx/>
                <a:latin typeface="+mj-lt"/>
              </a:rPr>
              <a:t>Evaluarea candidaților la concurs se va realiza în raport cu următoarele criterii:</a:t>
            </a:r>
          </a:p>
          <a:p>
            <a:pPr marL="685800" marR="0" lvl="1" indent="-228600" algn="just" defTabSz="914400" rtl="0" eaLnBrk="1" fontAlgn="auto" latinLnBrk="0" hangingPunct="1">
              <a:lnSpc>
                <a:spcPct val="110000"/>
              </a:lnSpc>
              <a:spcBef>
                <a:spcPts val="700"/>
              </a:spcBef>
              <a:spcAft>
                <a:spcPts val="0"/>
              </a:spcAft>
              <a:buClr>
                <a:srgbClr val="171312"/>
              </a:buClr>
              <a:buSzTx/>
              <a:buFont typeface="Gill Sans MT" panose="020B0502020104020203" pitchFamily="34" charset="0"/>
              <a:buChar char="–"/>
              <a:tabLst/>
              <a:defRPr/>
            </a:pPr>
            <a:r>
              <a:rPr kumimoji="0" lang="ro-RO" sz="2200" b="0" i="0" u="none" strike="noStrike" kern="1200" cap="none" spc="0" normalizeH="0" baseline="0" noProof="0" dirty="0">
                <a:ln>
                  <a:noFill/>
                </a:ln>
                <a:solidFill>
                  <a:prstClr val="black">
                    <a:lumMod val="65000"/>
                    <a:lumOff val="35000"/>
                  </a:prstClr>
                </a:solidFill>
                <a:effectLst/>
                <a:uLnTx/>
                <a:uFillTx/>
                <a:latin typeface="+mj-lt"/>
              </a:rPr>
              <a:t>C1 - Rezultatele științifice ale candidatului în domeniul ales (articole, studii menționate în CV, participări la conferințe cu lucrări științifice confirmate prin diplome de participare, ș.a.) (10% din evaluare);</a:t>
            </a:r>
          </a:p>
          <a:p>
            <a:pPr marL="685800" marR="0" lvl="1" indent="-228600" algn="just" defTabSz="914400" rtl="0" eaLnBrk="1" fontAlgn="auto" latinLnBrk="0" hangingPunct="1">
              <a:lnSpc>
                <a:spcPct val="110000"/>
              </a:lnSpc>
              <a:spcBef>
                <a:spcPts val="700"/>
              </a:spcBef>
              <a:spcAft>
                <a:spcPts val="0"/>
              </a:spcAft>
              <a:buClr>
                <a:srgbClr val="171312"/>
              </a:buClr>
              <a:buSzTx/>
              <a:buFont typeface="Gill Sans MT" panose="020B0502020104020203" pitchFamily="34" charset="0"/>
              <a:buChar char="–"/>
              <a:tabLst/>
              <a:defRPr/>
            </a:pPr>
            <a:r>
              <a:rPr kumimoji="0" lang="ro-RO" sz="2200" b="0" i="0" u="none" strike="noStrike" kern="1200" cap="none" spc="0" normalizeH="0" baseline="0" noProof="0" dirty="0">
                <a:ln>
                  <a:noFill/>
                </a:ln>
                <a:solidFill>
                  <a:prstClr val="black">
                    <a:lumMod val="65000"/>
                    <a:lumOff val="35000"/>
                  </a:prstClr>
                </a:solidFill>
                <a:effectLst/>
                <a:uLnTx/>
                <a:uFillTx/>
                <a:latin typeface="+mj-lt"/>
              </a:rPr>
              <a:t>C2 - Calitatea proiectului de cercetare doctorală (35% din evaluare), evaluată în raport cu:</a:t>
            </a:r>
          </a:p>
          <a:p>
            <a:pPr marL="1143000" marR="0" lvl="2" indent="-228600" algn="just" defTabSz="914400" rtl="0" eaLnBrk="1" fontAlgn="auto" latinLnBrk="0" hangingPunct="1">
              <a:lnSpc>
                <a:spcPct val="110000"/>
              </a:lnSpc>
              <a:spcBef>
                <a:spcPts val="700"/>
              </a:spcBef>
              <a:spcAft>
                <a:spcPts val="0"/>
              </a:spcAft>
              <a:buClr>
                <a:srgbClr val="171312"/>
              </a:buClr>
              <a:buSzTx/>
              <a:buFont typeface="Arial" panose="020B0604020202020204" pitchFamily="34" charset="0"/>
              <a:buChar char="•"/>
              <a:tabLst/>
              <a:defRPr/>
            </a:pPr>
            <a:r>
              <a:rPr kumimoji="0" lang="ro-RO" sz="1900" b="0" i="0" u="none" strike="noStrike" kern="1200" cap="none" spc="0" normalizeH="0" baseline="0" noProof="0" dirty="0">
                <a:ln>
                  <a:noFill/>
                </a:ln>
                <a:solidFill>
                  <a:prstClr val="black">
                    <a:lumMod val="65000"/>
                    <a:lumOff val="35000"/>
                  </a:prstClr>
                </a:solidFill>
                <a:effectLst/>
                <a:uLnTx/>
                <a:uFillTx/>
                <a:latin typeface="+mj-lt"/>
              </a:rPr>
              <a:t>C2.1 - Contextul științific și motivația temei alese (10%);</a:t>
            </a:r>
          </a:p>
          <a:p>
            <a:pPr marL="1143000" marR="0" lvl="2" indent="-228600" algn="just" defTabSz="914400" rtl="0" eaLnBrk="1" fontAlgn="auto" latinLnBrk="0" hangingPunct="1">
              <a:lnSpc>
                <a:spcPct val="110000"/>
              </a:lnSpc>
              <a:spcBef>
                <a:spcPts val="700"/>
              </a:spcBef>
              <a:spcAft>
                <a:spcPts val="0"/>
              </a:spcAft>
              <a:buClr>
                <a:srgbClr val="171312"/>
              </a:buClr>
              <a:buSzTx/>
              <a:buFont typeface="Arial" panose="020B0604020202020204" pitchFamily="34" charset="0"/>
              <a:buChar char="•"/>
              <a:tabLst/>
              <a:defRPr/>
            </a:pPr>
            <a:r>
              <a:rPr kumimoji="0" lang="ro-RO" sz="1900" b="0" i="0" u="none" strike="noStrike" kern="1200" cap="none" spc="0" normalizeH="0" baseline="0" noProof="0" dirty="0">
                <a:ln>
                  <a:noFill/>
                </a:ln>
                <a:solidFill>
                  <a:prstClr val="black">
                    <a:lumMod val="65000"/>
                    <a:lumOff val="35000"/>
                  </a:prstClr>
                </a:solidFill>
                <a:effectLst/>
                <a:uLnTx/>
                <a:uFillTx/>
                <a:latin typeface="+mj-lt"/>
              </a:rPr>
              <a:t>C2.2 – Definirea obiectivelor cercetării științifice (10%);</a:t>
            </a:r>
          </a:p>
          <a:p>
            <a:pPr marL="1143000" marR="0" lvl="2" indent="-228600" algn="just" defTabSz="914400" rtl="0" eaLnBrk="1" fontAlgn="auto" latinLnBrk="0" hangingPunct="1">
              <a:lnSpc>
                <a:spcPct val="110000"/>
              </a:lnSpc>
              <a:spcBef>
                <a:spcPts val="700"/>
              </a:spcBef>
              <a:spcAft>
                <a:spcPts val="0"/>
              </a:spcAft>
              <a:buClr>
                <a:srgbClr val="171312"/>
              </a:buClr>
              <a:buSzTx/>
              <a:buFont typeface="Arial" panose="020B0604020202020204" pitchFamily="34" charset="0"/>
              <a:buChar char="•"/>
              <a:tabLst/>
              <a:defRPr/>
            </a:pPr>
            <a:r>
              <a:rPr kumimoji="0" lang="ro-RO" sz="1900" b="0" i="0" u="none" strike="noStrike" kern="1200" cap="none" spc="0" normalizeH="0" baseline="0" noProof="0" dirty="0">
                <a:ln>
                  <a:noFill/>
                </a:ln>
                <a:solidFill>
                  <a:prstClr val="black">
                    <a:lumMod val="65000"/>
                    <a:lumOff val="35000"/>
                  </a:prstClr>
                </a:solidFill>
                <a:effectLst/>
                <a:uLnTx/>
                <a:uFillTx/>
                <a:latin typeface="+mj-lt"/>
              </a:rPr>
              <a:t>C2.3 – Metodologia cercetării (10%);</a:t>
            </a:r>
          </a:p>
          <a:p>
            <a:pPr marL="1143000" marR="0" lvl="2" indent="-228600" algn="just" defTabSz="914400" rtl="0" eaLnBrk="1" fontAlgn="auto" latinLnBrk="0" hangingPunct="1">
              <a:lnSpc>
                <a:spcPct val="110000"/>
              </a:lnSpc>
              <a:spcBef>
                <a:spcPts val="700"/>
              </a:spcBef>
              <a:spcAft>
                <a:spcPts val="0"/>
              </a:spcAft>
              <a:buClr>
                <a:srgbClr val="171312"/>
              </a:buClr>
              <a:buSzTx/>
              <a:buFont typeface="Arial" panose="020B0604020202020204" pitchFamily="34" charset="0"/>
              <a:buChar char="•"/>
              <a:tabLst/>
              <a:defRPr/>
            </a:pPr>
            <a:r>
              <a:rPr kumimoji="0" lang="ro-RO" sz="1900" b="0" i="0" u="none" strike="noStrike" kern="1200" cap="none" spc="0" normalizeH="0" baseline="0" noProof="0" dirty="0">
                <a:ln>
                  <a:noFill/>
                </a:ln>
                <a:solidFill>
                  <a:prstClr val="black">
                    <a:lumMod val="65000"/>
                    <a:lumOff val="35000"/>
                  </a:prstClr>
                </a:solidFill>
                <a:effectLst/>
                <a:uLnTx/>
                <a:uFillTx/>
                <a:latin typeface="+mj-lt"/>
              </a:rPr>
              <a:t>C2.4 – Rezultatele estimate (5%);</a:t>
            </a:r>
          </a:p>
          <a:p>
            <a:pPr marL="685800" marR="0" lvl="1" indent="-228600" algn="just" defTabSz="914400" rtl="0" eaLnBrk="1" fontAlgn="auto" latinLnBrk="0" hangingPunct="1">
              <a:lnSpc>
                <a:spcPct val="110000"/>
              </a:lnSpc>
              <a:spcBef>
                <a:spcPts val="700"/>
              </a:spcBef>
              <a:spcAft>
                <a:spcPts val="0"/>
              </a:spcAft>
              <a:buClr>
                <a:srgbClr val="171312"/>
              </a:buClr>
              <a:buSzTx/>
              <a:buFont typeface="Gill Sans MT" panose="020B0502020104020203" pitchFamily="34" charset="0"/>
              <a:buChar char="–"/>
              <a:tabLst/>
              <a:defRPr/>
            </a:pPr>
            <a:r>
              <a:rPr kumimoji="0" lang="ro-RO" sz="2200" b="0" i="0" u="none" strike="noStrike" kern="1200" cap="none" spc="0" normalizeH="0" baseline="0" noProof="0" dirty="0">
                <a:ln>
                  <a:noFill/>
                </a:ln>
                <a:solidFill>
                  <a:prstClr val="black">
                    <a:lumMod val="65000"/>
                    <a:lumOff val="35000"/>
                  </a:prstClr>
                </a:solidFill>
                <a:effectLst/>
                <a:uLnTx/>
                <a:uFillTx/>
                <a:latin typeface="+mj-lt"/>
              </a:rPr>
              <a:t>C3 – Calitatea prezentării proiectului și a răspunsurilor candidatului la susținerea examenului de specialitate (45%).</a:t>
            </a:r>
          </a:p>
          <a:p>
            <a:pPr marL="685800" marR="0" lvl="1" indent="-228600" algn="just" defTabSz="914400" rtl="0" eaLnBrk="1" fontAlgn="auto" latinLnBrk="0" hangingPunct="1">
              <a:lnSpc>
                <a:spcPct val="110000"/>
              </a:lnSpc>
              <a:spcBef>
                <a:spcPts val="700"/>
              </a:spcBef>
              <a:spcAft>
                <a:spcPts val="0"/>
              </a:spcAft>
              <a:buClr>
                <a:srgbClr val="171312"/>
              </a:buClr>
              <a:buSzTx/>
              <a:buFont typeface="Gill Sans MT" panose="020B0502020104020203" pitchFamily="34" charset="0"/>
              <a:buChar char="–"/>
              <a:tabLst/>
              <a:defRPr/>
            </a:pPr>
            <a:r>
              <a:rPr kumimoji="0" lang="ro-RO" sz="2200" b="0" i="0" u="none" strike="noStrike" kern="1200" cap="none" spc="0" normalizeH="0" baseline="0" noProof="0" dirty="0">
                <a:ln>
                  <a:noFill/>
                </a:ln>
                <a:solidFill>
                  <a:prstClr val="black">
                    <a:lumMod val="65000"/>
                    <a:lumOff val="35000"/>
                  </a:prstClr>
                </a:solidFill>
                <a:effectLst/>
                <a:uLnTx/>
                <a:uFillTx/>
                <a:latin typeface="+mj-lt"/>
              </a:rPr>
              <a:t>C4 – Tema pentru concurs a fost propusă de către reprezentanți ai mediului de afaceri/instituțiilor publice (10%).</a:t>
            </a:r>
          </a:p>
          <a:p>
            <a:pPr marL="0" indent="0" algn="just">
              <a:buNone/>
            </a:pPr>
            <a:endParaRPr lang="ro-RO" dirty="0">
              <a:latin typeface="+mj-lt"/>
            </a:endParaRPr>
          </a:p>
        </p:txBody>
      </p:sp>
      <p:pic>
        <p:nvPicPr>
          <p:cNvPr id="12" name="Picture 11">
            <a:extLst>
              <a:ext uri="{FF2B5EF4-FFF2-40B4-BE49-F238E27FC236}">
                <a16:creationId xmlns:a16="http://schemas.microsoft.com/office/drawing/2014/main" id="{1A20C46A-0BE7-4BDD-A6ED-CB86EECD6D55}"/>
              </a:ext>
            </a:extLst>
          </p:cNvPr>
          <p:cNvPicPr>
            <a:picLocks noChangeAspect="1"/>
          </p:cNvPicPr>
          <p:nvPr/>
        </p:nvPicPr>
        <p:blipFill>
          <a:blip r:embed="rId5"/>
          <a:stretch>
            <a:fillRect/>
          </a:stretch>
        </p:blipFill>
        <p:spPr>
          <a:xfrm>
            <a:off x="4734658" y="4740152"/>
            <a:ext cx="2705100" cy="1685925"/>
          </a:xfrm>
          <a:prstGeom prst="rect">
            <a:avLst/>
          </a:prstGeom>
        </p:spPr>
      </p:pic>
    </p:spTree>
    <p:extLst>
      <p:ext uri="{BB962C8B-B14F-4D97-AF65-F5344CB8AC3E}">
        <p14:creationId xmlns:p14="http://schemas.microsoft.com/office/powerpoint/2010/main" val="1496255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reptunghi 8">
            <a:extLst>
              <a:ext uri="{FF2B5EF4-FFF2-40B4-BE49-F238E27FC236}">
                <a16:creationId xmlns:a16="http://schemas.microsoft.com/office/drawing/2014/main" id="{C12AB2DE-3957-49B5-87EB-AA90FCBD72EB}"/>
              </a:ext>
            </a:extLst>
          </p:cNvPr>
          <p:cNvSpPr/>
          <p:nvPr/>
        </p:nvSpPr>
        <p:spPr>
          <a:xfrm>
            <a:off x="0" y="596901"/>
            <a:ext cx="12188825" cy="533398"/>
          </a:xfrm>
          <a:prstGeom prst="rect">
            <a:avLst/>
          </a:prstGeom>
          <a:solidFill>
            <a:srgbClr val="5B7F8B"/>
          </a:solidFill>
          <a:ln>
            <a:solidFill>
              <a:srgbClr val="5B7F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latin typeface="+mj-lt"/>
            </a:endParaRPr>
          </a:p>
        </p:txBody>
      </p:sp>
      <p:cxnSp>
        <p:nvCxnSpPr>
          <p:cNvPr id="3" name="Conector drept 2">
            <a:extLst>
              <a:ext uri="{FF2B5EF4-FFF2-40B4-BE49-F238E27FC236}">
                <a16:creationId xmlns:a16="http://schemas.microsoft.com/office/drawing/2014/main" id="{DA7A0512-F379-417D-B3D3-D6A6AF9466CB}"/>
              </a:ext>
            </a:extLst>
          </p:cNvPr>
          <p:cNvCxnSpPr>
            <a:cxnSpLocks/>
          </p:cNvCxnSpPr>
          <p:nvPr/>
        </p:nvCxnSpPr>
        <p:spPr>
          <a:xfrm>
            <a:off x="-1" y="533400"/>
            <a:ext cx="12188825" cy="0"/>
          </a:xfrm>
          <a:prstGeom prst="line">
            <a:avLst/>
          </a:prstGeom>
          <a:ln>
            <a:solidFill>
              <a:srgbClr val="5B7F8B"/>
            </a:solidFill>
          </a:ln>
        </p:spPr>
        <p:style>
          <a:lnRef idx="3">
            <a:schemeClr val="dk1"/>
          </a:lnRef>
          <a:fillRef idx="0">
            <a:schemeClr val="dk1"/>
          </a:fillRef>
          <a:effectRef idx="2">
            <a:schemeClr val="dk1"/>
          </a:effectRef>
          <a:fontRef idx="minor">
            <a:schemeClr val="tx1"/>
          </a:fontRef>
        </p:style>
      </p:cxnSp>
      <p:sp>
        <p:nvSpPr>
          <p:cNvPr id="8" name="Titlu 12">
            <a:extLst>
              <a:ext uri="{FF2B5EF4-FFF2-40B4-BE49-F238E27FC236}">
                <a16:creationId xmlns:a16="http://schemas.microsoft.com/office/drawing/2014/main" id="{51932E7F-7F32-4D24-9380-A46B8F922717}"/>
              </a:ext>
            </a:extLst>
          </p:cNvPr>
          <p:cNvSpPr txBox="1">
            <a:spLocks/>
          </p:cNvSpPr>
          <p:nvPr/>
        </p:nvSpPr>
        <p:spPr>
          <a:xfrm>
            <a:off x="74612" y="596901"/>
            <a:ext cx="10134599" cy="532418"/>
          </a:xfrm>
          <a:prstGeom prst="rect">
            <a:avLst/>
          </a:prstGeom>
        </p:spPr>
        <p:txBody>
          <a:bodyPr rtlCol="0" anchor="ctr"/>
          <a:lstStyle>
            <a:lvl1pPr algn="l" defTabSz="914400" rtl="0" eaLnBrk="1" latinLnBrk="0" hangingPunct="1">
              <a:lnSpc>
                <a:spcPct val="90000"/>
              </a:lnSpc>
              <a:spcBef>
                <a:spcPct val="0"/>
              </a:spcBef>
              <a:buNone/>
              <a:defRPr sz="3600" kern="1200">
                <a:solidFill>
                  <a:schemeClr val="tx1"/>
                </a:solidFill>
                <a:latin typeface="Calibri" panose="020F0502020204030204" pitchFamily="34" charset="0"/>
                <a:ea typeface="+mj-ea"/>
                <a:cs typeface="+mj-cs"/>
              </a:defRPr>
            </a:lvl1pPr>
          </a:lstStyle>
          <a:p>
            <a:pPr algn="ctr"/>
            <a:r>
              <a:rPr lang="ro-RO" sz="2800" dirty="0">
                <a:solidFill>
                  <a:schemeClr val="bg1"/>
                </a:solidFill>
                <a:latin typeface="+mj-lt"/>
              </a:rPr>
              <a:t>	Anexa 9 - Propunere de proiect</a:t>
            </a:r>
          </a:p>
        </p:txBody>
      </p:sp>
      <p:pic>
        <p:nvPicPr>
          <p:cNvPr id="18" name="Imagine 17">
            <a:extLst>
              <a:ext uri="{FF2B5EF4-FFF2-40B4-BE49-F238E27FC236}">
                <a16:creationId xmlns:a16="http://schemas.microsoft.com/office/drawing/2014/main" id="{94B953C8-03E0-4977-9E2E-25CABB25C4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412" y="596901"/>
            <a:ext cx="700498" cy="544831"/>
          </a:xfrm>
          <a:prstGeom prst="rect">
            <a:avLst/>
          </a:prstGeom>
        </p:spPr>
      </p:pic>
      <p:pic>
        <p:nvPicPr>
          <p:cNvPr id="20" name="Imagine 19" descr="O imagine care conține text, miniatură&#10;&#10;Descriere generată automat">
            <a:extLst>
              <a:ext uri="{FF2B5EF4-FFF2-40B4-BE49-F238E27FC236}">
                <a16:creationId xmlns:a16="http://schemas.microsoft.com/office/drawing/2014/main" id="{8DC42E02-6536-46A4-8824-41E78C2B34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13058" y="678579"/>
            <a:ext cx="985960" cy="369061"/>
          </a:xfrm>
          <a:prstGeom prst="rect">
            <a:avLst/>
          </a:prstGeom>
        </p:spPr>
      </p:pic>
      <p:sp>
        <p:nvSpPr>
          <p:cNvPr id="15" name="Rectangle 14">
            <a:extLst>
              <a:ext uri="{FF2B5EF4-FFF2-40B4-BE49-F238E27FC236}">
                <a16:creationId xmlns:a16="http://schemas.microsoft.com/office/drawing/2014/main" id="{66819890-E42F-4F73-BE89-BA04234CEAF9}"/>
              </a:ext>
            </a:extLst>
          </p:cNvPr>
          <p:cNvSpPr/>
          <p:nvPr/>
        </p:nvSpPr>
        <p:spPr>
          <a:xfrm>
            <a:off x="1979612" y="6622998"/>
            <a:ext cx="7528605" cy="246221"/>
          </a:xfrm>
          <a:prstGeom prst="rect">
            <a:avLst/>
          </a:prstGeom>
        </p:spPr>
        <p:txBody>
          <a:bodyPr wrap="square">
            <a:spAutoFit/>
          </a:bodyPr>
          <a:lstStyle/>
          <a:p>
            <a:pPr algn="ctr"/>
            <a:r>
              <a:rPr lang="ro-RO" sz="1000" dirty="0">
                <a:solidFill>
                  <a:schemeClr val="accent4"/>
                </a:solidFill>
              </a:rPr>
              <a:t>https://doctorat.ase.ro/wp-content/uploads/Admitere/2024-2025/Iulie/Regulament%20admitere%20doctorat%202024-2025.pdf</a:t>
            </a:r>
          </a:p>
        </p:txBody>
      </p:sp>
      <p:pic>
        <p:nvPicPr>
          <p:cNvPr id="10" name="Picture 9">
            <a:extLst>
              <a:ext uri="{FF2B5EF4-FFF2-40B4-BE49-F238E27FC236}">
                <a16:creationId xmlns:a16="http://schemas.microsoft.com/office/drawing/2014/main" id="{01F431D8-E87C-45E6-A9E2-86E51D037AAD}"/>
              </a:ext>
            </a:extLst>
          </p:cNvPr>
          <p:cNvPicPr>
            <a:picLocks noChangeAspect="1"/>
          </p:cNvPicPr>
          <p:nvPr/>
        </p:nvPicPr>
        <p:blipFill>
          <a:blip r:embed="rId5"/>
          <a:stretch>
            <a:fillRect/>
          </a:stretch>
        </p:blipFill>
        <p:spPr>
          <a:xfrm>
            <a:off x="3133154" y="1327152"/>
            <a:ext cx="5221519" cy="5294866"/>
          </a:xfrm>
          <a:prstGeom prst="rect">
            <a:avLst/>
          </a:prstGeom>
        </p:spPr>
      </p:pic>
    </p:spTree>
    <p:extLst>
      <p:ext uri="{BB962C8B-B14F-4D97-AF65-F5344CB8AC3E}">
        <p14:creationId xmlns:p14="http://schemas.microsoft.com/office/powerpoint/2010/main" val="1534645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reptunghi 8">
            <a:extLst>
              <a:ext uri="{FF2B5EF4-FFF2-40B4-BE49-F238E27FC236}">
                <a16:creationId xmlns:a16="http://schemas.microsoft.com/office/drawing/2014/main" id="{C12AB2DE-3957-49B5-87EB-AA90FCBD72EB}"/>
              </a:ext>
            </a:extLst>
          </p:cNvPr>
          <p:cNvSpPr/>
          <p:nvPr/>
        </p:nvSpPr>
        <p:spPr>
          <a:xfrm>
            <a:off x="0" y="596901"/>
            <a:ext cx="12188825" cy="533398"/>
          </a:xfrm>
          <a:prstGeom prst="rect">
            <a:avLst/>
          </a:prstGeom>
          <a:solidFill>
            <a:srgbClr val="5B7F8B"/>
          </a:solidFill>
          <a:ln>
            <a:solidFill>
              <a:srgbClr val="5B7F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latin typeface="+mj-lt"/>
            </a:endParaRPr>
          </a:p>
        </p:txBody>
      </p:sp>
      <p:cxnSp>
        <p:nvCxnSpPr>
          <p:cNvPr id="3" name="Conector drept 2">
            <a:extLst>
              <a:ext uri="{FF2B5EF4-FFF2-40B4-BE49-F238E27FC236}">
                <a16:creationId xmlns:a16="http://schemas.microsoft.com/office/drawing/2014/main" id="{DA7A0512-F379-417D-B3D3-D6A6AF9466CB}"/>
              </a:ext>
            </a:extLst>
          </p:cNvPr>
          <p:cNvCxnSpPr>
            <a:cxnSpLocks/>
          </p:cNvCxnSpPr>
          <p:nvPr/>
        </p:nvCxnSpPr>
        <p:spPr>
          <a:xfrm>
            <a:off x="-1" y="533400"/>
            <a:ext cx="12188825" cy="0"/>
          </a:xfrm>
          <a:prstGeom prst="line">
            <a:avLst/>
          </a:prstGeom>
          <a:ln>
            <a:solidFill>
              <a:srgbClr val="5B7F8B"/>
            </a:solidFill>
          </a:ln>
        </p:spPr>
        <p:style>
          <a:lnRef idx="3">
            <a:schemeClr val="dk1"/>
          </a:lnRef>
          <a:fillRef idx="0">
            <a:schemeClr val="dk1"/>
          </a:fillRef>
          <a:effectRef idx="2">
            <a:schemeClr val="dk1"/>
          </a:effectRef>
          <a:fontRef idx="minor">
            <a:schemeClr val="tx1"/>
          </a:fontRef>
        </p:style>
      </p:cxnSp>
      <p:sp>
        <p:nvSpPr>
          <p:cNvPr id="8" name="Titlu 12">
            <a:extLst>
              <a:ext uri="{FF2B5EF4-FFF2-40B4-BE49-F238E27FC236}">
                <a16:creationId xmlns:a16="http://schemas.microsoft.com/office/drawing/2014/main" id="{51932E7F-7F32-4D24-9380-A46B8F922717}"/>
              </a:ext>
            </a:extLst>
          </p:cNvPr>
          <p:cNvSpPr txBox="1">
            <a:spLocks/>
          </p:cNvSpPr>
          <p:nvPr/>
        </p:nvSpPr>
        <p:spPr>
          <a:xfrm>
            <a:off x="74612" y="596901"/>
            <a:ext cx="10134599" cy="532418"/>
          </a:xfrm>
          <a:prstGeom prst="rect">
            <a:avLst/>
          </a:prstGeom>
        </p:spPr>
        <p:txBody>
          <a:bodyPr rtlCol="0" anchor="ctr"/>
          <a:lstStyle>
            <a:lvl1pPr algn="l" defTabSz="914400" rtl="0" eaLnBrk="1" latinLnBrk="0" hangingPunct="1">
              <a:lnSpc>
                <a:spcPct val="90000"/>
              </a:lnSpc>
              <a:spcBef>
                <a:spcPct val="0"/>
              </a:spcBef>
              <a:buNone/>
              <a:defRPr sz="3600" kern="1200">
                <a:solidFill>
                  <a:schemeClr val="tx1"/>
                </a:solidFill>
                <a:latin typeface="Calibri" panose="020F0502020204030204" pitchFamily="34" charset="0"/>
                <a:ea typeface="+mj-ea"/>
                <a:cs typeface="+mj-cs"/>
              </a:defRPr>
            </a:lvl1pPr>
          </a:lstStyle>
          <a:p>
            <a:pPr algn="ctr"/>
            <a:r>
              <a:rPr lang="ro-RO" sz="2800" dirty="0">
                <a:solidFill>
                  <a:schemeClr val="bg1"/>
                </a:solidFill>
                <a:latin typeface="+mj-lt"/>
              </a:rPr>
              <a:t> 	Anexa 14 - Declarație concurs</a:t>
            </a:r>
          </a:p>
        </p:txBody>
      </p:sp>
      <p:pic>
        <p:nvPicPr>
          <p:cNvPr id="18" name="Imagine 17">
            <a:extLst>
              <a:ext uri="{FF2B5EF4-FFF2-40B4-BE49-F238E27FC236}">
                <a16:creationId xmlns:a16="http://schemas.microsoft.com/office/drawing/2014/main" id="{94B953C8-03E0-4977-9E2E-25CABB25C4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812" y="590693"/>
            <a:ext cx="700498" cy="544831"/>
          </a:xfrm>
          <a:prstGeom prst="rect">
            <a:avLst/>
          </a:prstGeom>
        </p:spPr>
      </p:pic>
      <p:pic>
        <p:nvPicPr>
          <p:cNvPr id="20" name="Imagine 19" descr="O imagine care conține text, miniatură&#10;&#10;Descriere generată automat">
            <a:extLst>
              <a:ext uri="{FF2B5EF4-FFF2-40B4-BE49-F238E27FC236}">
                <a16:creationId xmlns:a16="http://schemas.microsoft.com/office/drawing/2014/main" id="{8DC42E02-6536-46A4-8824-41E78C2B34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13058" y="678579"/>
            <a:ext cx="985960" cy="369061"/>
          </a:xfrm>
          <a:prstGeom prst="rect">
            <a:avLst/>
          </a:prstGeom>
        </p:spPr>
      </p:pic>
      <p:sp>
        <p:nvSpPr>
          <p:cNvPr id="15" name="Rectangle 14">
            <a:extLst>
              <a:ext uri="{FF2B5EF4-FFF2-40B4-BE49-F238E27FC236}">
                <a16:creationId xmlns:a16="http://schemas.microsoft.com/office/drawing/2014/main" id="{66819890-E42F-4F73-BE89-BA04234CEAF9}"/>
              </a:ext>
            </a:extLst>
          </p:cNvPr>
          <p:cNvSpPr/>
          <p:nvPr/>
        </p:nvSpPr>
        <p:spPr>
          <a:xfrm>
            <a:off x="1979612" y="6622998"/>
            <a:ext cx="7528605" cy="246221"/>
          </a:xfrm>
          <a:prstGeom prst="rect">
            <a:avLst/>
          </a:prstGeom>
        </p:spPr>
        <p:txBody>
          <a:bodyPr wrap="square">
            <a:spAutoFit/>
          </a:bodyPr>
          <a:lstStyle/>
          <a:p>
            <a:pPr algn="ctr"/>
            <a:r>
              <a:rPr lang="ro-RO" sz="1000" dirty="0">
                <a:solidFill>
                  <a:schemeClr val="accent4"/>
                </a:solidFill>
              </a:rPr>
              <a:t>https://doctorat.ase.ro/wp-content/uploads/Admitere/2024-2025/Iulie/Regulament%20admitere%20doctorat%202024-2025.pdf</a:t>
            </a:r>
          </a:p>
        </p:txBody>
      </p:sp>
      <p:pic>
        <p:nvPicPr>
          <p:cNvPr id="9" name="Picture 8">
            <a:extLst>
              <a:ext uri="{FF2B5EF4-FFF2-40B4-BE49-F238E27FC236}">
                <a16:creationId xmlns:a16="http://schemas.microsoft.com/office/drawing/2014/main" id="{8492E56E-9177-4BF0-86F4-13AEB8817EC2}"/>
              </a:ext>
            </a:extLst>
          </p:cNvPr>
          <p:cNvPicPr>
            <a:picLocks noChangeAspect="1"/>
          </p:cNvPicPr>
          <p:nvPr/>
        </p:nvPicPr>
        <p:blipFill>
          <a:blip r:embed="rId5"/>
          <a:stretch>
            <a:fillRect/>
          </a:stretch>
        </p:blipFill>
        <p:spPr>
          <a:xfrm>
            <a:off x="3122612" y="1266504"/>
            <a:ext cx="5590584" cy="5355514"/>
          </a:xfrm>
          <a:prstGeom prst="rect">
            <a:avLst/>
          </a:prstGeom>
        </p:spPr>
      </p:pic>
    </p:spTree>
    <p:extLst>
      <p:ext uri="{BB962C8B-B14F-4D97-AF65-F5344CB8AC3E}">
        <p14:creationId xmlns:p14="http://schemas.microsoft.com/office/powerpoint/2010/main" val="25646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reptunghi 4">
            <a:extLst>
              <a:ext uri="{FF2B5EF4-FFF2-40B4-BE49-F238E27FC236}">
                <a16:creationId xmlns:a16="http://schemas.microsoft.com/office/drawing/2014/main" id="{38E11919-6615-4D27-B8FC-228A1580257A}"/>
              </a:ext>
            </a:extLst>
          </p:cNvPr>
          <p:cNvSpPr/>
          <p:nvPr/>
        </p:nvSpPr>
        <p:spPr>
          <a:xfrm>
            <a:off x="0" y="596901"/>
            <a:ext cx="12188825" cy="533398"/>
          </a:xfrm>
          <a:prstGeom prst="rect">
            <a:avLst/>
          </a:prstGeom>
          <a:solidFill>
            <a:srgbClr val="5B7F8B"/>
          </a:solidFill>
          <a:ln>
            <a:solidFill>
              <a:srgbClr val="5B7F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latin typeface="+mj-lt"/>
            </a:endParaRPr>
          </a:p>
        </p:txBody>
      </p:sp>
      <p:cxnSp>
        <p:nvCxnSpPr>
          <p:cNvPr id="6" name="Conector drept 5">
            <a:extLst>
              <a:ext uri="{FF2B5EF4-FFF2-40B4-BE49-F238E27FC236}">
                <a16:creationId xmlns:a16="http://schemas.microsoft.com/office/drawing/2014/main" id="{EED8DB6C-6729-414F-9D10-755D390EE2BE}"/>
              </a:ext>
            </a:extLst>
          </p:cNvPr>
          <p:cNvCxnSpPr>
            <a:cxnSpLocks/>
          </p:cNvCxnSpPr>
          <p:nvPr/>
        </p:nvCxnSpPr>
        <p:spPr>
          <a:xfrm>
            <a:off x="-1" y="533400"/>
            <a:ext cx="12188825" cy="0"/>
          </a:xfrm>
          <a:prstGeom prst="line">
            <a:avLst/>
          </a:prstGeom>
          <a:ln>
            <a:solidFill>
              <a:srgbClr val="5B7F8B"/>
            </a:solidFill>
          </a:ln>
        </p:spPr>
        <p:style>
          <a:lnRef idx="3">
            <a:schemeClr val="dk1"/>
          </a:lnRef>
          <a:fillRef idx="0">
            <a:schemeClr val="dk1"/>
          </a:fillRef>
          <a:effectRef idx="2">
            <a:schemeClr val="dk1"/>
          </a:effectRef>
          <a:fontRef idx="minor">
            <a:schemeClr val="tx1"/>
          </a:fontRef>
        </p:style>
      </p:cxnSp>
      <p:sp>
        <p:nvSpPr>
          <p:cNvPr id="10" name="Titlu 12">
            <a:extLst>
              <a:ext uri="{FF2B5EF4-FFF2-40B4-BE49-F238E27FC236}">
                <a16:creationId xmlns:a16="http://schemas.microsoft.com/office/drawing/2014/main" id="{C6BCE3B9-43F5-45F0-BFE8-1963D9FE5E02}"/>
              </a:ext>
            </a:extLst>
          </p:cNvPr>
          <p:cNvSpPr txBox="1">
            <a:spLocks/>
          </p:cNvSpPr>
          <p:nvPr/>
        </p:nvSpPr>
        <p:spPr>
          <a:xfrm>
            <a:off x="1217611" y="596901"/>
            <a:ext cx="9144001" cy="1219200"/>
          </a:xfrm>
          <a:prstGeom prst="rect">
            <a:avLst/>
          </a:prstGeom>
        </p:spPr>
        <p:txBody>
          <a:bodyPr rtlCol="0"/>
          <a:lstStyle>
            <a:lvl1pPr algn="l" defTabSz="914400" rtl="0" eaLnBrk="1" latinLnBrk="0" hangingPunct="1">
              <a:lnSpc>
                <a:spcPct val="90000"/>
              </a:lnSpc>
              <a:spcBef>
                <a:spcPct val="0"/>
              </a:spcBef>
              <a:buNone/>
              <a:defRPr sz="3600" kern="1200">
                <a:solidFill>
                  <a:schemeClr val="tx1"/>
                </a:solidFill>
                <a:latin typeface="Calibri" panose="020F0502020204030204" pitchFamily="34" charset="0"/>
                <a:ea typeface="+mj-ea"/>
                <a:cs typeface="+mj-cs"/>
              </a:defRPr>
            </a:lvl1pPr>
          </a:lstStyle>
          <a:p>
            <a:pPr algn="ctr"/>
            <a:r>
              <a:rPr lang="ro-RO" dirty="0">
                <a:solidFill>
                  <a:schemeClr val="bg1"/>
                </a:solidFill>
                <a:latin typeface="+mj-lt"/>
              </a:rPr>
              <a:t>PORTAL.doctorat.ase.ro</a:t>
            </a:r>
          </a:p>
        </p:txBody>
      </p:sp>
      <p:pic>
        <p:nvPicPr>
          <p:cNvPr id="12" name="Imagine 11">
            <a:extLst>
              <a:ext uri="{FF2B5EF4-FFF2-40B4-BE49-F238E27FC236}">
                <a16:creationId xmlns:a16="http://schemas.microsoft.com/office/drawing/2014/main" id="{0AFC1A22-A2F9-45A8-A91D-2344070B4F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379" y="634998"/>
            <a:ext cx="636816" cy="495301"/>
          </a:xfrm>
          <a:prstGeom prst="rect">
            <a:avLst/>
          </a:prstGeom>
        </p:spPr>
      </p:pic>
      <p:pic>
        <p:nvPicPr>
          <p:cNvPr id="14" name="Imagine 13" descr="O imagine care conține text, miniatură&#10;&#10;Descriere generată automat">
            <a:extLst>
              <a:ext uri="{FF2B5EF4-FFF2-40B4-BE49-F238E27FC236}">
                <a16:creationId xmlns:a16="http://schemas.microsoft.com/office/drawing/2014/main" id="{F87BAB4E-451B-426B-B12F-912370BC36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89028" y="671553"/>
            <a:ext cx="896327" cy="335510"/>
          </a:xfrm>
          <a:prstGeom prst="rect">
            <a:avLst/>
          </a:prstGeom>
        </p:spPr>
      </p:pic>
      <p:sp>
        <p:nvSpPr>
          <p:cNvPr id="2" name="Dreptunghi 1">
            <a:extLst>
              <a:ext uri="{FF2B5EF4-FFF2-40B4-BE49-F238E27FC236}">
                <a16:creationId xmlns:a16="http://schemas.microsoft.com/office/drawing/2014/main" id="{D7184750-4ED3-417C-A620-A92551DD4087}"/>
              </a:ext>
            </a:extLst>
          </p:cNvPr>
          <p:cNvSpPr/>
          <p:nvPr/>
        </p:nvSpPr>
        <p:spPr>
          <a:xfrm>
            <a:off x="1827213" y="1268451"/>
            <a:ext cx="10056812" cy="1107996"/>
          </a:xfrm>
          <a:prstGeom prst="rect">
            <a:avLst/>
          </a:prstGeom>
        </p:spPr>
        <p:txBody>
          <a:bodyPr wrap="square">
            <a:spAutoFit/>
          </a:bodyPr>
          <a:lstStyle/>
          <a:p>
            <a:r>
              <a:rPr lang="ro-RO" b="1" dirty="0">
                <a:latin typeface="+mj-lt"/>
              </a:rPr>
              <a:t>Portalul Consiliului pentru Studiile Universitare de Doctorat din ASE </a:t>
            </a:r>
            <a:r>
              <a:rPr lang="ro-RO" b="1" dirty="0" err="1">
                <a:latin typeface="+mj-lt"/>
              </a:rPr>
              <a:t>Bucureşti</a:t>
            </a:r>
            <a:endParaRPr lang="ro-RO" b="1" dirty="0">
              <a:latin typeface="+mj-lt"/>
            </a:endParaRPr>
          </a:p>
          <a:p>
            <a:r>
              <a:rPr lang="ro-RO" sz="2400" dirty="0">
                <a:latin typeface="+mj-lt"/>
              </a:rPr>
              <a:t/>
            </a:r>
            <a:br>
              <a:rPr lang="ro-RO" sz="2400" dirty="0">
                <a:latin typeface="+mj-lt"/>
              </a:rPr>
            </a:br>
            <a:endParaRPr lang="ro-RO" sz="2400" b="1" dirty="0">
              <a:latin typeface="+mj-lt"/>
            </a:endParaRPr>
          </a:p>
        </p:txBody>
      </p:sp>
      <p:sp>
        <p:nvSpPr>
          <p:cNvPr id="3" name="CasetăText 2">
            <a:extLst>
              <a:ext uri="{FF2B5EF4-FFF2-40B4-BE49-F238E27FC236}">
                <a16:creationId xmlns:a16="http://schemas.microsoft.com/office/drawing/2014/main" id="{B5374F67-AB28-42BB-8F24-C426A09A10A3}"/>
              </a:ext>
            </a:extLst>
          </p:cNvPr>
          <p:cNvSpPr txBox="1"/>
          <p:nvPr/>
        </p:nvSpPr>
        <p:spPr>
          <a:xfrm>
            <a:off x="150812" y="2209800"/>
            <a:ext cx="7239000" cy="3416320"/>
          </a:xfrm>
          <a:prstGeom prst="rect">
            <a:avLst/>
          </a:prstGeom>
          <a:noFill/>
        </p:spPr>
        <p:txBody>
          <a:bodyPr wrap="square" rtlCol="0">
            <a:spAutoFit/>
          </a:bodyPr>
          <a:lstStyle/>
          <a:p>
            <a:pPr algn="ctr"/>
            <a:r>
              <a:rPr lang="ro-RO" b="1" dirty="0">
                <a:latin typeface="+mj-lt"/>
              </a:rPr>
              <a:t>PORTAL.doctorat.ase.ro </a:t>
            </a:r>
            <a:r>
              <a:rPr lang="ro-RO" dirty="0">
                <a:latin typeface="+mj-lt"/>
              </a:rPr>
              <a:t>este sistemul web care permite membrilor </a:t>
            </a:r>
            <a:r>
              <a:rPr lang="ro-RO" dirty="0" err="1">
                <a:latin typeface="+mj-lt"/>
              </a:rPr>
              <a:t>şcolilor</a:t>
            </a:r>
            <a:r>
              <a:rPr lang="ro-RO" dirty="0">
                <a:latin typeface="+mj-lt"/>
              </a:rPr>
              <a:t> doctorale din Academia de Studii Economice din </a:t>
            </a:r>
            <a:r>
              <a:rPr lang="ro-RO" dirty="0" err="1">
                <a:latin typeface="+mj-lt"/>
              </a:rPr>
              <a:t>Bucureşti</a:t>
            </a:r>
            <a:r>
              <a:rPr lang="ro-RO" dirty="0">
                <a:latin typeface="+mj-lt"/>
              </a:rPr>
              <a:t> să urmărească </a:t>
            </a:r>
            <a:r>
              <a:rPr lang="ro-RO" dirty="0" err="1">
                <a:latin typeface="+mj-lt"/>
              </a:rPr>
              <a:t>şi</a:t>
            </a:r>
            <a:r>
              <a:rPr lang="ro-RO" dirty="0">
                <a:latin typeface="+mj-lt"/>
              </a:rPr>
              <a:t> să actualizeze </a:t>
            </a:r>
            <a:r>
              <a:rPr lang="ro-RO" dirty="0" err="1">
                <a:latin typeface="+mj-lt"/>
              </a:rPr>
              <a:t>informaţii</a:t>
            </a:r>
            <a:r>
              <a:rPr lang="ro-RO" dirty="0">
                <a:latin typeface="+mj-lt"/>
              </a:rPr>
              <a:t> în dosarele lor electronice. Folosind acest sistem, doctoranzii pot derula o parte din activităţile specifice stagiului doctoral.</a:t>
            </a:r>
          </a:p>
          <a:p>
            <a:pPr algn="ctr"/>
            <a:r>
              <a:rPr lang="ro-RO" dirty="0">
                <a:latin typeface="+mj-lt"/>
              </a:rPr>
              <a:t/>
            </a:r>
            <a:br>
              <a:rPr lang="ro-RO" dirty="0">
                <a:latin typeface="+mj-lt"/>
              </a:rPr>
            </a:br>
            <a:endParaRPr lang="ro-RO" dirty="0">
              <a:latin typeface="+mj-lt"/>
            </a:endParaRPr>
          </a:p>
          <a:p>
            <a:pPr algn="ctr"/>
            <a:r>
              <a:rPr lang="ro-RO" dirty="0">
                <a:latin typeface="+mj-lt"/>
              </a:rPr>
              <a:t>Pentru utilizarea portalului studenților doctoranzi se recomandă vizualizarea </a:t>
            </a:r>
            <a:r>
              <a:rPr lang="ro-RO" dirty="0">
                <a:highlight>
                  <a:srgbClr val="0000FF"/>
                </a:highlight>
                <a:latin typeface="+mj-lt"/>
                <a:hlinkClick r:id="rId5"/>
              </a:rPr>
              <a:t>ghidului</a:t>
            </a:r>
            <a:r>
              <a:rPr lang="ro-RO" dirty="0">
                <a:latin typeface="+mj-lt"/>
              </a:rPr>
              <a:t> și a tuturor informațiilor pe care acesta le cuprinde. </a:t>
            </a:r>
          </a:p>
          <a:p>
            <a:pPr algn="ctr"/>
            <a:r>
              <a:rPr lang="ro-RO" b="1" dirty="0">
                <a:latin typeface="+mj-lt"/>
              </a:rPr>
              <a:t>Atenție: conturile de pe acest site sunt diferite de cele IDM/email </a:t>
            </a:r>
          </a:p>
          <a:p>
            <a:pPr algn="ctr"/>
            <a:r>
              <a:rPr lang="ro-RO" b="1" dirty="0">
                <a:latin typeface="+mj-lt"/>
              </a:rPr>
              <a:t>(</a:t>
            </a:r>
            <a:r>
              <a:rPr lang="ro-RO" b="1" dirty="0" err="1">
                <a:latin typeface="+mj-lt"/>
              </a:rPr>
              <a:t>webstudent</a:t>
            </a:r>
            <a:r>
              <a:rPr lang="ro-RO" b="1" dirty="0">
                <a:latin typeface="+mj-lt"/>
              </a:rPr>
              <a:t>, online.ase.ro).</a:t>
            </a:r>
          </a:p>
          <a:p>
            <a:pPr algn="ctr"/>
            <a:endParaRPr lang="ro-RO" dirty="0">
              <a:latin typeface="+mj-lt"/>
            </a:endParaRPr>
          </a:p>
        </p:txBody>
      </p:sp>
      <p:pic>
        <p:nvPicPr>
          <p:cNvPr id="4" name="Imagine 3">
            <a:extLst>
              <a:ext uri="{FF2B5EF4-FFF2-40B4-BE49-F238E27FC236}">
                <a16:creationId xmlns:a16="http://schemas.microsoft.com/office/drawing/2014/main" id="{1765C736-916F-4D5D-A3E5-07B049D77B08}"/>
              </a:ext>
            </a:extLst>
          </p:cNvPr>
          <p:cNvPicPr>
            <a:picLocks noChangeAspect="1"/>
          </p:cNvPicPr>
          <p:nvPr/>
        </p:nvPicPr>
        <p:blipFill rotWithShape="1">
          <a:blip r:embed="rId6"/>
          <a:srcRect t="14827" r="2654" b="6667"/>
          <a:stretch/>
        </p:blipFill>
        <p:spPr>
          <a:xfrm>
            <a:off x="7434336" y="2757749"/>
            <a:ext cx="4603677" cy="23204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Dreptunghi 6">
            <a:extLst>
              <a:ext uri="{FF2B5EF4-FFF2-40B4-BE49-F238E27FC236}">
                <a16:creationId xmlns:a16="http://schemas.microsoft.com/office/drawing/2014/main" id="{A1ECAFB2-2382-49B4-8926-86FCFAF8E146}"/>
              </a:ext>
            </a:extLst>
          </p:cNvPr>
          <p:cNvSpPr/>
          <p:nvPr/>
        </p:nvSpPr>
        <p:spPr>
          <a:xfrm>
            <a:off x="4341812" y="5955268"/>
            <a:ext cx="2755883" cy="369332"/>
          </a:xfrm>
          <a:prstGeom prst="rect">
            <a:avLst/>
          </a:prstGeom>
        </p:spPr>
        <p:txBody>
          <a:bodyPr wrap="none">
            <a:spAutoFit/>
          </a:bodyPr>
          <a:lstStyle/>
          <a:p>
            <a:r>
              <a:rPr lang="ro-RO" dirty="0">
                <a:highlight>
                  <a:srgbClr val="0000FF"/>
                </a:highlight>
                <a:latin typeface="+mj-lt"/>
                <a:hlinkClick r:id="rId7"/>
              </a:rPr>
              <a:t>http://portal.doctorat.ase.ro/</a:t>
            </a:r>
            <a:endParaRPr lang="ro-RO" dirty="0">
              <a:highlight>
                <a:srgbClr val="0000FF"/>
              </a:highlight>
              <a:latin typeface="+mj-lt"/>
            </a:endParaRPr>
          </a:p>
        </p:txBody>
      </p:sp>
    </p:spTree>
    <p:extLst>
      <p:ext uri="{BB962C8B-B14F-4D97-AF65-F5344CB8AC3E}">
        <p14:creationId xmlns:p14="http://schemas.microsoft.com/office/powerpoint/2010/main" val="2393198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reptunghi 4">
            <a:extLst>
              <a:ext uri="{FF2B5EF4-FFF2-40B4-BE49-F238E27FC236}">
                <a16:creationId xmlns:a16="http://schemas.microsoft.com/office/drawing/2014/main" id="{38E11919-6615-4D27-B8FC-228A1580257A}"/>
              </a:ext>
            </a:extLst>
          </p:cNvPr>
          <p:cNvSpPr/>
          <p:nvPr/>
        </p:nvSpPr>
        <p:spPr>
          <a:xfrm>
            <a:off x="0" y="596901"/>
            <a:ext cx="12188825" cy="533398"/>
          </a:xfrm>
          <a:prstGeom prst="rect">
            <a:avLst/>
          </a:prstGeom>
          <a:solidFill>
            <a:srgbClr val="5B7F8B"/>
          </a:solidFill>
          <a:ln>
            <a:solidFill>
              <a:srgbClr val="5B7F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latin typeface="+mj-lt"/>
            </a:endParaRPr>
          </a:p>
        </p:txBody>
      </p:sp>
      <p:cxnSp>
        <p:nvCxnSpPr>
          <p:cNvPr id="6" name="Conector drept 5">
            <a:extLst>
              <a:ext uri="{FF2B5EF4-FFF2-40B4-BE49-F238E27FC236}">
                <a16:creationId xmlns:a16="http://schemas.microsoft.com/office/drawing/2014/main" id="{EED8DB6C-6729-414F-9D10-755D390EE2BE}"/>
              </a:ext>
            </a:extLst>
          </p:cNvPr>
          <p:cNvCxnSpPr>
            <a:cxnSpLocks/>
          </p:cNvCxnSpPr>
          <p:nvPr/>
        </p:nvCxnSpPr>
        <p:spPr>
          <a:xfrm>
            <a:off x="-1" y="533400"/>
            <a:ext cx="12188825" cy="0"/>
          </a:xfrm>
          <a:prstGeom prst="line">
            <a:avLst/>
          </a:prstGeom>
          <a:ln>
            <a:solidFill>
              <a:srgbClr val="5B7F8B"/>
            </a:solidFill>
          </a:ln>
        </p:spPr>
        <p:style>
          <a:lnRef idx="3">
            <a:schemeClr val="dk1"/>
          </a:lnRef>
          <a:fillRef idx="0">
            <a:schemeClr val="dk1"/>
          </a:fillRef>
          <a:effectRef idx="2">
            <a:schemeClr val="dk1"/>
          </a:effectRef>
          <a:fontRef idx="minor">
            <a:schemeClr val="tx1"/>
          </a:fontRef>
        </p:style>
      </p:cxnSp>
      <p:sp>
        <p:nvSpPr>
          <p:cNvPr id="10" name="Titlu 12">
            <a:extLst>
              <a:ext uri="{FF2B5EF4-FFF2-40B4-BE49-F238E27FC236}">
                <a16:creationId xmlns:a16="http://schemas.microsoft.com/office/drawing/2014/main" id="{C6BCE3B9-43F5-45F0-BFE8-1963D9FE5E02}"/>
              </a:ext>
            </a:extLst>
          </p:cNvPr>
          <p:cNvSpPr txBox="1">
            <a:spLocks/>
          </p:cNvSpPr>
          <p:nvPr/>
        </p:nvSpPr>
        <p:spPr>
          <a:xfrm>
            <a:off x="1217611" y="596901"/>
            <a:ext cx="9144001" cy="1219200"/>
          </a:xfrm>
          <a:prstGeom prst="rect">
            <a:avLst/>
          </a:prstGeom>
        </p:spPr>
        <p:txBody>
          <a:bodyPr rtlCol="0"/>
          <a:lstStyle>
            <a:lvl1pPr algn="l" defTabSz="914400" rtl="0" eaLnBrk="1" latinLnBrk="0" hangingPunct="1">
              <a:lnSpc>
                <a:spcPct val="90000"/>
              </a:lnSpc>
              <a:spcBef>
                <a:spcPct val="0"/>
              </a:spcBef>
              <a:buNone/>
              <a:defRPr sz="3600" kern="1200">
                <a:solidFill>
                  <a:schemeClr val="tx1"/>
                </a:solidFill>
                <a:latin typeface="Calibri" panose="020F0502020204030204" pitchFamily="34" charset="0"/>
                <a:ea typeface="+mj-ea"/>
                <a:cs typeface="+mj-cs"/>
              </a:defRPr>
            </a:lvl1pPr>
          </a:lstStyle>
          <a:p>
            <a:pPr algn="ctr"/>
            <a:r>
              <a:rPr lang="ro-RO" sz="2800" dirty="0">
                <a:solidFill>
                  <a:schemeClr val="bg1"/>
                </a:solidFill>
                <a:latin typeface="+mj-lt"/>
              </a:rPr>
              <a:t>Facilități doctoranzi</a:t>
            </a:r>
          </a:p>
        </p:txBody>
      </p:sp>
      <p:pic>
        <p:nvPicPr>
          <p:cNvPr id="12" name="Imagine 11">
            <a:extLst>
              <a:ext uri="{FF2B5EF4-FFF2-40B4-BE49-F238E27FC236}">
                <a16:creationId xmlns:a16="http://schemas.microsoft.com/office/drawing/2014/main" id="{0AFC1A22-A2F9-45A8-A91D-2344070B4F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781" y="615949"/>
            <a:ext cx="636816" cy="495301"/>
          </a:xfrm>
          <a:prstGeom prst="rect">
            <a:avLst/>
          </a:prstGeom>
        </p:spPr>
      </p:pic>
      <p:pic>
        <p:nvPicPr>
          <p:cNvPr id="14" name="Imagine 13" descr="O imagine care conține text, miniatură&#10;&#10;Descriere generată automat">
            <a:extLst>
              <a:ext uri="{FF2B5EF4-FFF2-40B4-BE49-F238E27FC236}">
                <a16:creationId xmlns:a16="http://schemas.microsoft.com/office/drawing/2014/main" id="{F87BAB4E-451B-426B-B12F-912370BC36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31707" y="681369"/>
            <a:ext cx="896327" cy="335510"/>
          </a:xfrm>
          <a:prstGeom prst="rect">
            <a:avLst/>
          </a:prstGeom>
        </p:spPr>
      </p:pic>
      <p:sp>
        <p:nvSpPr>
          <p:cNvPr id="8" name="Dreptunghi 7">
            <a:extLst>
              <a:ext uri="{FF2B5EF4-FFF2-40B4-BE49-F238E27FC236}">
                <a16:creationId xmlns:a16="http://schemas.microsoft.com/office/drawing/2014/main" id="{8737C0EE-3CBD-4FE2-9A8F-B5D0A4728826}"/>
              </a:ext>
            </a:extLst>
          </p:cNvPr>
          <p:cNvSpPr/>
          <p:nvPr/>
        </p:nvSpPr>
        <p:spPr>
          <a:xfrm>
            <a:off x="1051188" y="1371600"/>
            <a:ext cx="10529623" cy="923330"/>
          </a:xfrm>
          <a:prstGeom prst="rect">
            <a:avLst/>
          </a:prstGeom>
        </p:spPr>
        <p:txBody>
          <a:bodyPr wrap="square">
            <a:spAutoFit/>
          </a:bodyPr>
          <a:lstStyle/>
          <a:p>
            <a:pPr marL="285750" indent="-285750" algn="just" fontAlgn="base">
              <a:buFont typeface="Arial" panose="020B0604020202020204" pitchFamily="34" charset="0"/>
              <a:buChar char="•"/>
            </a:pPr>
            <a:r>
              <a:rPr lang="ro-RO" dirty="0">
                <a:solidFill>
                  <a:srgbClr val="434343"/>
                </a:solidFill>
                <a:latin typeface="+mj-lt"/>
              </a:rPr>
              <a:t>Pentru informații privind facilitățile oferite studenților-doctoranzi (cazare, burse, decontare abonament RATB, obținerea unui card BCR etc)  vă puteți adresa Direcției sociale a ASE </a:t>
            </a:r>
            <a:r>
              <a:rPr lang="ro-RO" dirty="0">
                <a:solidFill>
                  <a:srgbClr val="2973BD"/>
                </a:solidFill>
                <a:highlight>
                  <a:srgbClr val="0000FF"/>
                </a:highlight>
                <a:latin typeface="+mj-lt"/>
                <a:hlinkClick r:id="rId5"/>
              </a:rPr>
              <a:t>http://social.ase.ro/contact</a:t>
            </a:r>
            <a:r>
              <a:rPr lang="ro-RO" dirty="0">
                <a:solidFill>
                  <a:srgbClr val="434343"/>
                </a:solidFill>
                <a:latin typeface="+mj-lt"/>
              </a:rPr>
              <a:t>:</a:t>
            </a:r>
          </a:p>
          <a:p>
            <a:pPr algn="just" fontAlgn="base"/>
            <a:endParaRPr lang="ro-RO" dirty="0">
              <a:solidFill>
                <a:srgbClr val="434343"/>
              </a:solidFill>
              <a:latin typeface="+mj-lt"/>
            </a:endParaRPr>
          </a:p>
        </p:txBody>
      </p:sp>
      <p:graphicFrame>
        <p:nvGraphicFramePr>
          <p:cNvPr id="9" name="Tabel 7">
            <a:extLst>
              <a:ext uri="{FF2B5EF4-FFF2-40B4-BE49-F238E27FC236}">
                <a16:creationId xmlns:a16="http://schemas.microsoft.com/office/drawing/2014/main" id="{CF1A5650-4D9A-4CAB-9509-F2FBCDFC0146}"/>
              </a:ext>
            </a:extLst>
          </p:cNvPr>
          <p:cNvGraphicFramePr>
            <a:graphicFrameLocks noGrp="1"/>
          </p:cNvGraphicFramePr>
          <p:nvPr>
            <p:extLst>
              <p:ext uri="{D42A27DB-BD31-4B8C-83A1-F6EECF244321}">
                <p14:modId xmlns:p14="http://schemas.microsoft.com/office/powerpoint/2010/main" val="1475402337"/>
              </p:ext>
            </p:extLst>
          </p:nvPr>
        </p:nvGraphicFramePr>
        <p:xfrm>
          <a:off x="2817812" y="2273148"/>
          <a:ext cx="6190633" cy="1509026"/>
        </p:xfrm>
        <a:graphic>
          <a:graphicData uri="http://schemas.openxmlformats.org/drawingml/2006/table">
            <a:tbl>
              <a:tblPr/>
              <a:tblGrid>
                <a:gridCol w="4724400">
                  <a:extLst>
                    <a:ext uri="{9D8B030D-6E8A-4147-A177-3AD203B41FA5}">
                      <a16:colId xmlns:a16="http://schemas.microsoft.com/office/drawing/2014/main" val="819050068"/>
                    </a:ext>
                  </a:extLst>
                </a:gridCol>
                <a:gridCol w="1466233">
                  <a:extLst>
                    <a:ext uri="{9D8B030D-6E8A-4147-A177-3AD203B41FA5}">
                      <a16:colId xmlns:a16="http://schemas.microsoft.com/office/drawing/2014/main" val="1647188525"/>
                    </a:ext>
                  </a:extLst>
                </a:gridCol>
              </a:tblGrid>
              <a:tr h="472448">
                <a:tc>
                  <a:txBody>
                    <a:bodyPr/>
                    <a:lstStyle/>
                    <a:p>
                      <a:pPr marL="285750" indent="-285750" algn="just" fontAlgn="t">
                        <a:buFont typeface="Wingdings" panose="05000000000000000000" pitchFamily="2" charset="2"/>
                        <a:buChar char="ü"/>
                      </a:pPr>
                      <a:r>
                        <a:rPr lang="en-US" sz="1200" b="0" i="1" dirty="0" err="1"/>
                        <a:t>Bursă</a:t>
                      </a:r>
                      <a:r>
                        <a:rPr lang="en-US" sz="1200" b="0" i="1" dirty="0"/>
                        <a:t> </a:t>
                      </a:r>
                      <a:r>
                        <a:rPr lang="en-US" sz="1200" b="0" i="1" dirty="0" err="1"/>
                        <a:t>pentru</a:t>
                      </a:r>
                      <a:r>
                        <a:rPr lang="en-US" sz="1200" b="0" i="1" dirty="0"/>
                        <a:t> </a:t>
                      </a:r>
                      <a:r>
                        <a:rPr lang="en-US" sz="1200" b="0" i="1" dirty="0" err="1"/>
                        <a:t>studenții-doctoranzi</a:t>
                      </a:r>
                      <a:r>
                        <a:rPr lang="en-US" sz="1200" b="0" i="1" dirty="0"/>
                        <a:t> </a:t>
                      </a:r>
                      <a:r>
                        <a:rPr lang="en-US" sz="1200" b="0" i="1" dirty="0" err="1"/>
                        <a:t>înmatriculați</a:t>
                      </a:r>
                      <a:r>
                        <a:rPr lang="en-US" sz="1200" b="0" i="1" dirty="0"/>
                        <a:t> la </a:t>
                      </a:r>
                      <a:r>
                        <a:rPr lang="en-US" sz="1200" b="0" i="1" dirty="0" err="1"/>
                        <a:t>programele</a:t>
                      </a:r>
                      <a:r>
                        <a:rPr lang="en-US" sz="1200" b="0" i="1" dirty="0"/>
                        <a:t> de </a:t>
                      </a:r>
                      <a:r>
                        <a:rPr lang="en-US" sz="1200" b="0" i="1" dirty="0" err="1"/>
                        <a:t>studii</a:t>
                      </a:r>
                      <a:r>
                        <a:rPr lang="en-US" sz="1200" b="0" i="1" dirty="0"/>
                        <a:t> </a:t>
                      </a:r>
                      <a:r>
                        <a:rPr lang="en-US" sz="1200" b="0" i="1" dirty="0" err="1"/>
                        <a:t>universitare</a:t>
                      </a:r>
                      <a:r>
                        <a:rPr lang="en-US" sz="1200" b="0" i="1" dirty="0"/>
                        <a:t> de </a:t>
                      </a:r>
                      <a:r>
                        <a:rPr lang="en-US" sz="1200" b="0" i="1" dirty="0" err="1"/>
                        <a:t>doctorat</a:t>
                      </a:r>
                      <a:r>
                        <a:rPr lang="en-US" sz="1200" b="0" i="1" dirty="0"/>
                        <a:t>,</a:t>
                      </a:r>
                      <a:r>
                        <a:rPr lang="ro-RO" sz="1200" b="0" i="1" dirty="0"/>
                        <a:t> </a:t>
                      </a:r>
                      <a:r>
                        <a:rPr lang="en-US" sz="1200" b="0" i="1" dirty="0" err="1"/>
                        <a:t>organizate</a:t>
                      </a:r>
                      <a:r>
                        <a:rPr lang="en-US" sz="1200" b="0" i="1" dirty="0"/>
                        <a:t> cu </a:t>
                      </a:r>
                      <a:r>
                        <a:rPr lang="en-US" sz="1200" b="0" i="1" dirty="0" err="1"/>
                        <a:t>finanțare</a:t>
                      </a:r>
                      <a:r>
                        <a:rPr lang="en-US" sz="1200" b="0" i="1" dirty="0"/>
                        <a:t> de la </a:t>
                      </a:r>
                      <a:r>
                        <a:rPr lang="en-US" sz="1200" b="0" i="1" dirty="0" err="1"/>
                        <a:t>bugetul</a:t>
                      </a:r>
                      <a:r>
                        <a:rPr lang="en-US" sz="1200" b="0" i="1" dirty="0"/>
                        <a:t> de stat, la forma de </a:t>
                      </a:r>
                      <a:r>
                        <a:rPr lang="en-US" sz="1200" b="0" i="1" dirty="0" err="1"/>
                        <a:t>învățământ</a:t>
                      </a:r>
                      <a:r>
                        <a:rPr lang="en-US" sz="1200" b="0" i="1" dirty="0"/>
                        <a:t> cu </a:t>
                      </a:r>
                      <a:r>
                        <a:rPr lang="en-US" sz="1200" b="0" i="1" dirty="0" err="1"/>
                        <a:t>frecvență</a:t>
                      </a:r>
                      <a:r>
                        <a:rPr lang="en-US" sz="1200" b="0" i="1" dirty="0"/>
                        <a:t>, </a:t>
                      </a:r>
                      <a:r>
                        <a:rPr lang="en-US" sz="1200" b="0" i="1" dirty="0" err="1"/>
                        <a:t>indiferent</a:t>
                      </a:r>
                      <a:r>
                        <a:rPr lang="en-US" sz="1200" b="0" i="1" dirty="0"/>
                        <a:t> de </a:t>
                      </a:r>
                      <a:r>
                        <a:rPr lang="en-US" sz="1200" b="0" i="1" dirty="0" err="1"/>
                        <a:t>anul</a:t>
                      </a:r>
                      <a:r>
                        <a:rPr lang="en-US" sz="1200" b="0" i="1" dirty="0"/>
                        <a:t> de </a:t>
                      </a:r>
                      <a:r>
                        <a:rPr lang="en-US" sz="1200" b="0" i="1" dirty="0" err="1"/>
                        <a:t>studii</a:t>
                      </a:r>
                      <a:endParaRPr lang="ro-RO" sz="1200" b="0" i="1" dirty="0">
                        <a:effectLst/>
                        <a:latin typeface="+mj-lt"/>
                        <a:cs typeface="Arial" panose="020B0604020202020204" pitchFamily="34" charset="0"/>
                      </a:endParaRPr>
                    </a:p>
                  </a:txBody>
                  <a:tcPr marL="24941" marR="24941" marT="24941" marB="24941" anchor="ctr">
                    <a:lnL>
                      <a:noFill/>
                    </a:lnL>
                    <a:lnR>
                      <a:noFill/>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fontAlgn="t">
                        <a:buFont typeface="Wingdings" panose="05000000000000000000" pitchFamily="2" charset="2"/>
                        <a:buNone/>
                      </a:pPr>
                      <a:r>
                        <a:rPr lang="ro-RO" sz="1200" b="0" i="1" dirty="0">
                          <a:effectLst/>
                          <a:latin typeface="+mj-lt"/>
                          <a:cs typeface="Arial" panose="020B0604020202020204" pitchFamily="34" charset="0"/>
                        </a:rPr>
                        <a:t>3.200 lei</a:t>
                      </a:r>
                    </a:p>
                  </a:txBody>
                  <a:tcPr marL="24941" marR="24941" marT="24941" marB="24941" anchor="ctr">
                    <a:lnL>
                      <a:noFill/>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452048"/>
                  </a:ext>
                </a:extLst>
              </a:tr>
              <a:tr h="328090">
                <a:tc>
                  <a:txBody>
                    <a:bodyPr/>
                    <a:lstStyle/>
                    <a:p>
                      <a:pPr marL="285750" indent="-285750" algn="just" fontAlgn="t">
                        <a:buFont typeface="Wingdings" panose="05000000000000000000" pitchFamily="2" charset="2"/>
                        <a:buChar char="ü"/>
                      </a:pPr>
                      <a:r>
                        <a:rPr lang="en-US" sz="1200" b="0" i="1" dirty="0" err="1"/>
                        <a:t>Bursă</a:t>
                      </a:r>
                      <a:r>
                        <a:rPr lang="en-US" sz="1200" b="0" i="1" dirty="0"/>
                        <a:t> </a:t>
                      </a:r>
                      <a:r>
                        <a:rPr lang="en-US" sz="1200" b="0" i="1" dirty="0" err="1"/>
                        <a:t>doctoranzi</a:t>
                      </a:r>
                      <a:r>
                        <a:rPr lang="en-US" sz="1200" b="0" i="1" dirty="0"/>
                        <a:t> </a:t>
                      </a:r>
                      <a:r>
                        <a:rPr lang="en-US" sz="1200" b="0" i="1" dirty="0" err="1"/>
                        <a:t>străini</a:t>
                      </a:r>
                      <a:r>
                        <a:rPr lang="en-US" sz="1200" b="0" i="1" dirty="0"/>
                        <a:t> </a:t>
                      </a:r>
                      <a:endParaRPr lang="ro-RO" sz="1200" b="0" i="1" dirty="0">
                        <a:effectLst/>
                        <a:latin typeface="+mj-lt"/>
                        <a:cs typeface="Arial" panose="020B0604020202020204" pitchFamily="34" charset="0"/>
                      </a:endParaRPr>
                    </a:p>
                  </a:txBody>
                  <a:tcPr marL="24941" marR="24941" marT="24941" marB="24941"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fontAlgn="t">
                        <a:buFont typeface="Wingdings" panose="05000000000000000000" pitchFamily="2" charset="2"/>
                        <a:buNone/>
                      </a:pPr>
                      <a:r>
                        <a:rPr lang="en-US" sz="1200" b="0" i="1" dirty="0" err="1"/>
                        <a:t>echivalentul</a:t>
                      </a:r>
                      <a:r>
                        <a:rPr lang="en-US" sz="1200" b="0" i="1" dirty="0"/>
                        <a:t> </a:t>
                      </a:r>
                      <a:r>
                        <a:rPr lang="en-US" sz="1200" b="0" i="1" dirty="0" err="1"/>
                        <a:t>în</a:t>
                      </a:r>
                      <a:r>
                        <a:rPr lang="en-US" sz="1200" b="0" i="1" dirty="0"/>
                        <a:t> lei a </a:t>
                      </a:r>
                      <a:r>
                        <a:rPr lang="en-US" sz="1200" b="0" i="1" dirty="0" err="1"/>
                        <a:t>sumei</a:t>
                      </a:r>
                      <a:r>
                        <a:rPr lang="en-US" sz="1200" b="0" i="1" dirty="0"/>
                        <a:t> de 85 euro</a:t>
                      </a:r>
                      <a:endParaRPr lang="ro-RO" sz="1200" b="0" i="1" dirty="0">
                        <a:effectLst/>
                        <a:latin typeface="+mj-lt"/>
                        <a:cs typeface="Arial" panose="020B0604020202020204" pitchFamily="34" charset="0"/>
                      </a:endParaRPr>
                    </a:p>
                  </a:txBody>
                  <a:tcPr marL="24941" marR="24941" marT="24941" marB="24941"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42568170"/>
                  </a:ext>
                </a:extLst>
              </a:tr>
              <a:tr h="494862">
                <a:tc>
                  <a:txBody>
                    <a:bodyPr/>
                    <a:lstStyle/>
                    <a:p>
                      <a:pPr marL="285750" indent="-285750" algn="just" fontAlgn="t">
                        <a:buFont typeface="Wingdings" panose="05000000000000000000" pitchFamily="2" charset="2"/>
                        <a:buChar char="ü"/>
                      </a:pPr>
                      <a:r>
                        <a:rPr lang="en-US" sz="1200" b="0" i="1" dirty="0" err="1"/>
                        <a:t>Bursă</a:t>
                      </a:r>
                      <a:r>
                        <a:rPr lang="en-US" sz="1200" b="0" i="1" dirty="0"/>
                        <a:t> </a:t>
                      </a:r>
                      <a:r>
                        <a:rPr lang="en-US" sz="1200" b="0" i="1" dirty="0" err="1"/>
                        <a:t>specială</a:t>
                      </a:r>
                      <a:r>
                        <a:rPr lang="en-US" sz="1200" b="0" i="1" dirty="0"/>
                        <a:t> </a:t>
                      </a:r>
                      <a:r>
                        <a:rPr lang="en-US" sz="1200" b="0" i="1" dirty="0" err="1"/>
                        <a:t>plătită</a:t>
                      </a:r>
                      <a:r>
                        <a:rPr lang="en-US" sz="1200" b="0" i="1" dirty="0"/>
                        <a:t> din </a:t>
                      </a:r>
                      <a:r>
                        <a:rPr lang="en-US" sz="1200" b="0" i="1" dirty="0" err="1"/>
                        <a:t>veniturile</a:t>
                      </a:r>
                      <a:r>
                        <a:rPr lang="en-US" sz="1200" b="0" i="1" dirty="0"/>
                        <a:t> </a:t>
                      </a:r>
                      <a:r>
                        <a:rPr lang="en-US" sz="1200" b="0" i="1" dirty="0" err="1"/>
                        <a:t>proprii</a:t>
                      </a:r>
                      <a:r>
                        <a:rPr lang="en-US" sz="1200" b="0" i="1" dirty="0"/>
                        <a:t> ale A.S.E. </a:t>
                      </a:r>
                      <a:r>
                        <a:rPr lang="en-US" sz="1200" b="0" i="1" dirty="0" err="1"/>
                        <a:t>studenților</a:t>
                      </a:r>
                      <a:r>
                        <a:rPr lang="en-US" sz="1200" b="0" i="1" dirty="0"/>
                        <a:t> </a:t>
                      </a:r>
                      <a:r>
                        <a:rPr lang="en-US" sz="1200" b="0" i="1" dirty="0" err="1"/>
                        <a:t>doctoranzi</a:t>
                      </a:r>
                      <a:endParaRPr lang="ro-RO" sz="1200" b="0" i="1" dirty="0">
                        <a:effectLst/>
                        <a:latin typeface="+mj-lt"/>
                        <a:cs typeface="Arial" panose="020B0604020202020204" pitchFamily="34" charset="0"/>
                      </a:endParaRPr>
                    </a:p>
                  </a:txBody>
                  <a:tcPr marL="24941" marR="24941" marT="24941" marB="24941"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fontAlgn="t">
                        <a:buFont typeface="Wingdings" panose="05000000000000000000" pitchFamily="2" charset="2"/>
                        <a:buNone/>
                      </a:pPr>
                      <a:r>
                        <a:rPr lang="en-US" sz="1200" b="0" i="1" dirty="0"/>
                        <a:t>1500</a:t>
                      </a:r>
                      <a:r>
                        <a:rPr lang="ro-RO" sz="1200" b="0" i="1" dirty="0"/>
                        <a:t> lei</a:t>
                      </a:r>
                      <a:endParaRPr lang="ro-RO" sz="1200" b="0" i="1" dirty="0">
                        <a:effectLst/>
                        <a:latin typeface="+mj-lt"/>
                        <a:cs typeface="Arial" panose="020B0604020202020204" pitchFamily="34" charset="0"/>
                      </a:endParaRPr>
                    </a:p>
                  </a:txBody>
                  <a:tcPr marL="24941" marR="24941" marT="24941" marB="24941"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8186579"/>
                  </a:ext>
                </a:extLst>
              </a:tr>
            </a:tbl>
          </a:graphicData>
        </a:graphic>
      </p:graphicFrame>
      <p:sp>
        <p:nvSpPr>
          <p:cNvPr id="2" name="Rectangle 1"/>
          <p:cNvSpPr/>
          <p:nvPr/>
        </p:nvSpPr>
        <p:spPr>
          <a:xfrm>
            <a:off x="1179541" y="4239221"/>
            <a:ext cx="10386092" cy="646331"/>
          </a:xfrm>
          <a:prstGeom prst="rect">
            <a:avLst/>
          </a:prstGeom>
        </p:spPr>
        <p:txBody>
          <a:bodyPr wrap="square">
            <a:spAutoFit/>
          </a:bodyPr>
          <a:lstStyle/>
          <a:p>
            <a:pPr marL="285750" indent="-285750" algn="just" fontAlgn="base">
              <a:buFont typeface="Arial" panose="020B0604020202020204" pitchFamily="34" charset="0"/>
              <a:buChar char="•"/>
            </a:pPr>
            <a:r>
              <a:rPr lang="ro-RO" dirty="0">
                <a:solidFill>
                  <a:srgbClr val="434343"/>
                </a:solidFill>
              </a:rPr>
              <a:t>Acces la resurse electronice biblioteca ASE: </a:t>
            </a:r>
            <a:r>
              <a:rPr lang="ro-RO" dirty="0">
                <a:solidFill>
                  <a:srgbClr val="2973BD"/>
                </a:solidFill>
                <a:highlight>
                  <a:srgbClr val="0000FF"/>
                </a:highlight>
                <a:hlinkClick r:id="rId6">
                  <a:extLst>
                    <a:ext uri="{A12FA001-AC4F-418D-AE19-62706E023703}">
                      <ahyp:hlinkClr xmlns:ahyp="http://schemas.microsoft.com/office/drawing/2018/hyperlinkcolor" xmlns="" val="tx"/>
                    </a:ext>
                  </a:extLst>
                </a:hlinkClick>
              </a:rPr>
              <a:t>https://biblioteca.ase.ro/</a:t>
            </a:r>
            <a:endParaRPr lang="ro-RO" dirty="0">
              <a:solidFill>
                <a:srgbClr val="2973BD"/>
              </a:solidFill>
              <a:highlight>
                <a:srgbClr val="0000FF"/>
              </a:highlight>
            </a:endParaRPr>
          </a:p>
          <a:p>
            <a:pPr algn="just" fontAlgn="base"/>
            <a:endParaRPr lang="ro-RO" dirty="0">
              <a:solidFill>
                <a:srgbClr val="434343"/>
              </a:solidFill>
            </a:endParaRPr>
          </a:p>
        </p:txBody>
      </p:sp>
    </p:spTree>
    <p:extLst>
      <p:ext uri="{BB962C8B-B14F-4D97-AF65-F5344CB8AC3E}">
        <p14:creationId xmlns:p14="http://schemas.microsoft.com/office/powerpoint/2010/main" val="2464136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reptunghi 8">
            <a:extLst>
              <a:ext uri="{FF2B5EF4-FFF2-40B4-BE49-F238E27FC236}">
                <a16:creationId xmlns:a16="http://schemas.microsoft.com/office/drawing/2014/main" id="{C12AB2DE-3957-49B5-87EB-AA90FCBD72EB}"/>
              </a:ext>
            </a:extLst>
          </p:cNvPr>
          <p:cNvSpPr/>
          <p:nvPr/>
        </p:nvSpPr>
        <p:spPr>
          <a:xfrm>
            <a:off x="0" y="596901"/>
            <a:ext cx="12188825" cy="533398"/>
          </a:xfrm>
          <a:prstGeom prst="rect">
            <a:avLst/>
          </a:prstGeom>
          <a:solidFill>
            <a:srgbClr val="5B7F8B"/>
          </a:solidFill>
          <a:ln>
            <a:solidFill>
              <a:srgbClr val="5B7F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latin typeface="+mj-lt"/>
            </a:endParaRPr>
          </a:p>
        </p:txBody>
      </p:sp>
      <p:cxnSp>
        <p:nvCxnSpPr>
          <p:cNvPr id="3" name="Conector drept 2">
            <a:extLst>
              <a:ext uri="{FF2B5EF4-FFF2-40B4-BE49-F238E27FC236}">
                <a16:creationId xmlns:a16="http://schemas.microsoft.com/office/drawing/2014/main" id="{DA7A0512-F379-417D-B3D3-D6A6AF9466CB}"/>
              </a:ext>
            </a:extLst>
          </p:cNvPr>
          <p:cNvCxnSpPr>
            <a:cxnSpLocks/>
          </p:cNvCxnSpPr>
          <p:nvPr/>
        </p:nvCxnSpPr>
        <p:spPr>
          <a:xfrm>
            <a:off x="-1" y="533400"/>
            <a:ext cx="12188825" cy="0"/>
          </a:xfrm>
          <a:prstGeom prst="line">
            <a:avLst/>
          </a:prstGeom>
          <a:ln>
            <a:solidFill>
              <a:srgbClr val="5B7F8B"/>
            </a:solidFill>
          </a:ln>
        </p:spPr>
        <p:style>
          <a:lnRef idx="3">
            <a:schemeClr val="dk1"/>
          </a:lnRef>
          <a:fillRef idx="0">
            <a:schemeClr val="dk1"/>
          </a:fillRef>
          <a:effectRef idx="2">
            <a:schemeClr val="dk1"/>
          </a:effectRef>
          <a:fontRef idx="minor">
            <a:schemeClr val="tx1"/>
          </a:fontRef>
        </p:style>
      </p:cxnSp>
      <p:sp>
        <p:nvSpPr>
          <p:cNvPr id="8" name="Titlu 12">
            <a:extLst>
              <a:ext uri="{FF2B5EF4-FFF2-40B4-BE49-F238E27FC236}">
                <a16:creationId xmlns:a16="http://schemas.microsoft.com/office/drawing/2014/main" id="{51932E7F-7F32-4D24-9380-A46B8F922717}"/>
              </a:ext>
            </a:extLst>
          </p:cNvPr>
          <p:cNvSpPr txBox="1">
            <a:spLocks/>
          </p:cNvSpPr>
          <p:nvPr/>
        </p:nvSpPr>
        <p:spPr>
          <a:xfrm>
            <a:off x="74612" y="596901"/>
            <a:ext cx="10134599" cy="532418"/>
          </a:xfrm>
          <a:prstGeom prst="rect">
            <a:avLst/>
          </a:prstGeom>
        </p:spPr>
        <p:txBody>
          <a:bodyPr rtlCol="0" anchor="ctr"/>
          <a:lstStyle>
            <a:lvl1pPr algn="l" defTabSz="914400" rtl="0" eaLnBrk="1" latinLnBrk="0" hangingPunct="1">
              <a:lnSpc>
                <a:spcPct val="90000"/>
              </a:lnSpc>
              <a:spcBef>
                <a:spcPct val="0"/>
              </a:spcBef>
              <a:buNone/>
              <a:defRPr sz="3600" kern="1200">
                <a:solidFill>
                  <a:schemeClr val="tx1"/>
                </a:solidFill>
                <a:latin typeface="Calibri" panose="020F0502020204030204" pitchFamily="34" charset="0"/>
                <a:ea typeface="+mj-ea"/>
                <a:cs typeface="+mj-cs"/>
              </a:defRPr>
            </a:lvl1pPr>
          </a:lstStyle>
          <a:p>
            <a:pPr algn="ctr"/>
            <a:r>
              <a:rPr lang="ro-RO" sz="2800" dirty="0">
                <a:solidFill>
                  <a:schemeClr val="bg1"/>
                </a:solidFill>
                <a:latin typeface="+mj-lt"/>
              </a:rPr>
              <a:t>	Ghid de elaborare a tezei de doctorat</a:t>
            </a:r>
          </a:p>
        </p:txBody>
      </p:sp>
      <p:pic>
        <p:nvPicPr>
          <p:cNvPr id="18" name="Imagine 17">
            <a:extLst>
              <a:ext uri="{FF2B5EF4-FFF2-40B4-BE49-F238E27FC236}">
                <a16:creationId xmlns:a16="http://schemas.microsoft.com/office/drawing/2014/main" id="{94B953C8-03E0-4977-9E2E-25CABB25C4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012" y="625609"/>
            <a:ext cx="700498" cy="544831"/>
          </a:xfrm>
          <a:prstGeom prst="rect">
            <a:avLst/>
          </a:prstGeom>
        </p:spPr>
      </p:pic>
      <p:pic>
        <p:nvPicPr>
          <p:cNvPr id="20" name="Imagine 19" descr="O imagine care conține text, miniatură&#10;&#10;Descriere generată automat">
            <a:extLst>
              <a:ext uri="{FF2B5EF4-FFF2-40B4-BE49-F238E27FC236}">
                <a16:creationId xmlns:a16="http://schemas.microsoft.com/office/drawing/2014/main" id="{8DC42E02-6536-46A4-8824-41E78C2B34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13058" y="678579"/>
            <a:ext cx="985960" cy="369061"/>
          </a:xfrm>
          <a:prstGeom prst="rect">
            <a:avLst/>
          </a:prstGeom>
        </p:spPr>
      </p:pic>
      <p:pic>
        <p:nvPicPr>
          <p:cNvPr id="10" name="Picture 9">
            <a:extLst>
              <a:ext uri="{FF2B5EF4-FFF2-40B4-BE49-F238E27FC236}">
                <a16:creationId xmlns:a16="http://schemas.microsoft.com/office/drawing/2014/main" id="{F7EB8BEE-92E2-40DB-A97B-8E6B430FDDB1}"/>
              </a:ext>
            </a:extLst>
          </p:cNvPr>
          <p:cNvPicPr>
            <a:picLocks noChangeAspect="1"/>
          </p:cNvPicPr>
          <p:nvPr/>
        </p:nvPicPr>
        <p:blipFill>
          <a:blip r:embed="rId5"/>
          <a:stretch>
            <a:fillRect/>
          </a:stretch>
        </p:blipFill>
        <p:spPr>
          <a:xfrm>
            <a:off x="4859302" y="2562059"/>
            <a:ext cx="6603023" cy="2599765"/>
          </a:xfrm>
          <a:prstGeom prst="rect">
            <a:avLst/>
          </a:prstGeom>
        </p:spPr>
      </p:pic>
      <p:sp>
        <p:nvSpPr>
          <p:cNvPr id="12" name="Rectangle 11">
            <a:extLst>
              <a:ext uri="{FF2B5EF4-FFF2-40B4-BE49-F238E27FC236}">
                <a16:creationId xmlns:a16="http://schemas.microsoft.com/office/drawing/2014/main" id="{6F9B15B1-CB4C-41BC-9C18-D21CBB3237C0}"/>
              </a:ext>
            </a:extLst>
          </p:cNvPr>
          <p:cNvSpPr/>
          <p:nvPr/>
        </p:nvSpPr>
        <p:spPr>
          <a:xfrm>
            <a:off x="4859302" y="5257800"/>
            <a:ext cx="7505890" cy="246221"/>
          </a:xfrm>
          <a:prstGeom prst="rect">
            <a:avLst/>
          </a:prstGeom>
        </p:spPr>
        <p:txBody>
          <a:bodyPr wrap="square">
            <a:spAutoFit/>
          </a:bodyPr>
          <a:lstStyle/>
          <a:p>
            <a:r>
              <a:rPr lang="ro-RO" sz="1000" dirty="0">
                <a:solidFill>
                  <a:schemeClr val="accent4"/>
                </a:solidFill>
              </a:rPr>
              <a:t>http://www.doctorat.ase.ro/Media/Default/Documente/Ghid%20Elaborare%20Teza%20Doctorat%202017-2018.pdf</a:t>
            </a:r>
          </a:p>
        </p:txBody>
      </p:sp>
      <p:pic>
        <p:nvPicPr>
          <p:cNvPr id="13" name="Picture 12">
            <a:extLst>
              <a:ext uri="{FF2B5EF4-FFF2-40B4-BE49-F238E27FC236}">
                <a16:creationId xmlns:a16="http://schemas.microsoft.com/office/drawing/2014/main" id="{1E993229-849C-4B15-857D-13831D4B9A82}"/>
              </a:ext>
            </a:extLst>
          </p:cNvPr>
          <p:cNvPicPr>
            <a:picLocks noChangeAspect="1"/>
          </p:cNvPicPr>
          <p:nvPr/>
        </p:nvPicPr>
        <p:blipFill>
          <a:blip r:embed="rId6"/>
          <a:stretch>
            <a:fillRect/>
          </a:stretch>
        </p:blipFill>
        <p:spPr>
          <a:xfrm>
            <a:off x="739708" y="3231086"/>
            <a:ext cx="3450635" cy="1322947"/>
          </a:xfrm>
          <a:prstGeom prst="rect">
            <a:avLst/>
          </a:prstGeom>
        </p:spPr>
      </p:pic>
    </p:spTree>
    <p:extLst>
      <p:ext uri="{BB962C8B-B14F-4D97-AF65-F5344CB8AC3E}">
        <p14:creationId xmlns:p14="http://schemas.microsoft.com/office/powerpoint/2010/main" val="180560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u 12">
            <a:extLst>
              <a:ext uri="{FF2B5EF4-FFF2-40B4-BE49-F238E27FC236}">
                <a16:creationId xmlns:a16="http://schemas.microsoft.com/office/drawing/2014/main" id="{56F7656D-DD03-425E-9462-AFC9FD676CE0}"/>
              </a:ext>
            </a:extLst>
          </p:cNvPr>
          <p:cNvSpPr txBox="1">
            <a:spLocks/>
          </p:cNvSpPr>
          <p:nvPr/>
        </p:nvSpPr>
        <p:spPr>
          <a:xfrm>
            <a:off x="1217612" y="-228600"/>
            <a:ext cx="9144001" cy="1219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Calibri" panose="020F0502020204030204" pitchFamily="34" charset="0"/>
                <a:ea typeface="+mj-ea"/>
                <a:cs typeface="+mj-cs"/>
              </a:defRPr>
            </a:lvl1pPr>
          </a:lstStyle>
          <a:p>
            <a:endParaRPr lang="ro-RO" dirty="0">
              <a:latin typeface="+mj-lt"/>
            </a:endParaRPr>
          </a:p>
        </p:txBody>
      </p:sp>
      <p:sp>
        <p:nvSpPr>
          <p:cNvPr id="12" name="Dreptunghi 11">
            <a:extLst>
              <a:ext uri="{FF2B5EF4-FFF2-40B4-BE49-F238E27FC236}">
                <a16:creationId xmlns:a16="http://schemas.microsoft.com/office/drawing/2014/main" id="{284E7594-B320-4CAD-80D0-004C04052BC7}"/>
              </a:ext>
            </a:extLst>
          </p:cNvPr>
          <p:cNvSpPr/>
          <p:nvPr/>
        </p:nvSpPr>
        <p:spPr>
          <a:xfrm>
            <a:off x="0" y="596901"/>
            <a:ext cx="12188825" cy="533398"/>
          </a:xfrm>
          <a:prstGeom prst="rect">
            <a:avLst/>
          </a:prstGeom>
          <a:solidFill>
            <a:srgbClr val="5B7F8B"/>
          </a:solidFill>
          <a:ln>
            <a:solidFill>
              <a:srgbClr val="5B7F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latin typeface="+mj-lt"/>
            </a:endParaRPr>
          </a:p>
        </p:txBody>
      </p:sp>
      <p:cxnSp>
        <p:nvCxnSpPr>
          <p:cNvPr id="13" name="Conector drept 12">
            <a:extLst>
              <a:ext uri="{FF2B5EF4-FFF2-40B4-BE49-F238E27FC236}">
                <a16:creationId xmlns:a16="http://schemas.microsoft.com/office/drawing/2014/main" id="{E8823126-47D2-41E3-936C-F2C2EA06E92E}"/>
              </a:ext>
            </a:extLst>
          </p:cNvPr>
          <p:cNvCxnSpPr>
            <a:cxnSpLocks/>
          </p:cNvCxnSpPr>
          <p:nvPr/>
        </p:nvCxnSpPr>
        <p:spPr>
          <a:xfrm>
            <a:off x="-1" y="533400"/>
            <a:ext cx="12188825" cy="0"/>
          </a:xfrm>
          <a:prstGeom prst="line">
            <a:avLst/>
          </a:prstGeom>
          <a:ln>
            <a:solidFill>
              <a:srgbClr val="5B7F8B"/>
            </a:solidFill>
          </a:ln>
        </p:spPr>
        <p:style>
          <a:lnRef idx="3">
            <a:schemeClr val="dk1"/>
          </a:lnRef>
          <a:fillRef idx="0">
            <a:schemeClr val="dk1"/>
          </a:fillRef>
          <a:effectRef idx="2">
            <a:schemeClr val="dk1"/>
          </a:effectRef>
          <a:fontRef idx="minor">
            <a:schemeClr val="tx1"/>
          </a:fontRef>
        </p:style>
      </p:cxnSp>
      <p:sp>
        <p:nvSpPr>
          <p:cNvPr id="14" name="Titlu 12">
            <a:extLst>
              <a:ext uri="{FF2B5EF4-FFF2-40B4-BE49-F238E27FC236}">
                <a16:creationId xmlns:a16="http://schemas.microsoft.com/office/drawing/2014/main" id="{74B30F4E-8AF5-4DD4-81D6-4207128094EA}"/>
              </a:ext>
            </a:extLst>
          </p:cNvPr>
          <p:cNvSpPr txBox="1">
            <a:spLocks/>
          </p:cNvSpPr>
          <p:nvPr/>
        </p:nvSpPr>
        <p:spPr>
          <a:xfrm>
            <a:off x="1217611" y="596901"/>
            <a:ext cx="9144001" cy="1219200"/>
          </a:xfrm>
          <a:prstGeom prst="rect">
            <a:avLst/>
          </a:prstGeom>
        </p:spPr>
        <p:txBody>
          <a:bodyPr rtlCol="0"/>
          <a:lstStyle>
            <a:lvl1pPr algn="l" defTabSz="914400" rtl="0" eaLnBrk="1" latinLnBrk="0" hangingPunct="1">
              <a:lnSpc>
                <a:spcPct val="90000"/>
              </a:lnSpc>
              <a:spcBef>
                <a:spcPct val="0"/>
              </a:spcBef>
              <a:buNone/>
              <a:defRPr sz="3600" kern="1200">
                <a:solidFill>
                  <a:schemeClr val="tx1"/>
                </a:solidFill>
                <a:latin typeface="Calibri" panose="020F0502020204030204" pitchFamily="34" charset="0"/>
                <a:ea typeface="+mj-ea"/>
                <a:cs typeface="+mj-cs"/>
              </a:defRPr>
            </a:lvl1pPr>
          </a:lstStyle>
          <a:p>
            <a:r>
              <a:rPr lang="ro-RO" sz="2800" dirty="0">
                <a:solidFill>
                  <a:schemeClr val="bg1"/>
                </a:solidFill>
                <a:latin typeface="+mj-lt"/>
              </a:rPr>
              <a:t>Despre ASE București</a:t>
            </a:r>
          </a:p>
        </p:txBody>
      </p:sp>
      <p:sp>
        <p:nvSpPr>
          <p:cNvPr id="23" name="Dreptunghi 22">
            <a:extLst>
              <a:ext uri="{FF2B5EF4-FFF2-40B4-BE49-F238E27FC236}">
                <a16:creationId xmlns:a16="http://schemas.microsoft.com/office/drawing/2014/main" id="{48357CCF-4782-4ACD-BF0D-AFF8B306A1B1}"/>
              </a:ext>
            </a:extLst>
          </p:cNvPr>
          <p:cNvSpPr/>
          <p:nvPr/>
        </p:nvSpPr>
        <p:spPr>
          <a:xfrm>
            <a:off x="3503612" y="1841499"/>
            <a:ext cx="8305800" cy="4062651"/>
          </a:xfrm>
          <a:prstGeom prst="rect">
            <a:avLst/>
          </a:prstGeom>
        </p:spPr>
        <p:txBody>
          <a:bodyPr wrap="square">
            <a:spAutoFit/>
          </a:bodyPr>
          <a:lstStyle/>
          <a:p>
            <a:pPr algn="ctr"/>
            <a:r>
              <a:rPr lang="it-IT" sz="2000" b="1" dirty="0">
                <a:latin typeface="+mj-lt"/>
                <a:cs typeface="Arial" panose="020B0604020202020204" pitchFamily="34" charset="0"/>
              </a:rPr>
              <a:t>ASE </a:t>
            </a:r>
            <a:r>
              <a:rPr lang="ro-RO" sz="2000" b="1" dirty="0">
                <a:latin typeface="+mj-lt"/>
                <a:cs typeface="Arial" panose="020B0604020202020204" pitchFamily="34" charset="0"/>
              </a:rPr>
              <a:t>București </a:t>
            </a:r>
            <a:r>
              <a:rPr lang="it-IT" sz="2000" b="1" dirty="0">
                <a:latin typeface="+mj-lt"/>
                <a:cs typeface="Arial" panose="020B0604020202020204" pitchFamily="34" charset="0"/>
              </a:rPr>
              <a:t>este liderul </a:t>
            </a:r>
            <a:r>
              <a:rPr lang="ro-RO" sz="2000" b="1" dirty="0">
                <a:latin typeface="+mj-lt"/>
                <a:cs typeface="Arial" panose="020B0604020202020204" pitchFamily="34" charset="0"/>
              </a:rPr>
              <a:t>î</a:t>
            </a:r>
            <a:r>
              <a:rPr lang="it-IT" sz="2000" b="1" dirty="0">
                <a:latin typeface="+mj-lt"/>
                <a:cs typeface="Arial" panose="020B0604020202020204" pitchFamily="34" charset="0"/>
              </a:rPr>
              <a:t>nv</a:t>
            </a:r>
            <a:r>
              <a:rPr lang="ro-RO" sz="2000" b="1" dirty="0">
                <a:latin typeface="+mj-lt"/>
                <a:cs typeface="Arial" panose="020B0604020202020204" pitchFamily="34" charset="0"/>
              </a:rPr>
              <a:t>ăţă</a:t>
            </a:r>
            <a:r>
              <a:rPr lang="it-IT" sz="2000" b="1" dirty="0">
                <a:latin typeface="+mj-lt"/>
                <a:cs typeface="Arial" panose="020B0604020202020204" pitchFamily="34" charset="0"/>
              </a:rPr>
              <a:t>m</a:t>
            </a:r>
            <a:r>
              <a:rPr lang="ro-RO" sz="2000" b="1" dirty="0">
                <a:latin typeface="+mj-lt"/>
                <a:cs typeface="Arial" panose="020B0604020202020204" pitchFamily="34" charset="0"/>
              </a:rPr>
              <a:t>â</a:t>
            </a:r>
            <a:r>
              <a:rPr lang="it-IT" sz="2000" b="1" dirty="0">
                <a:latin typeface="+mj-lt"/>
                <a:cs typeface="Arial" panose="020B0604020202020204" pitchFamily="34" charset="0"/>
              </a:rPr>
              <a:t>ntului superior economic </a:t>
            </a:r>
            <a:endParaRPr lang="ro-RO" sz="2000" b="1" dirty="0">
              <a:latin typeface="+mj-lt"/>
              <a:cs typeface="Arial" panose="020B0604020202020204" pitchFamily="34" charset="0"/>
            </a:endParaRPr>
          </a:p>
          <a:p>
            <a:pPr algn="ctr"/>
            <a:endParaRPr lang="ro-RO" sz="2000" b="1" dirty="0">
              <a:latin typeface="+mj-lt"/>
              <a:cs typeface="Arial" panose="020B0604020202020204" pitchFamily="34" charset="0"/>
            </a:endParaRPr>
          </a:p>
          <a:p>
            <a:pPr algn="ctr"/>
            <a:r>
              <a:rPr lang="ro-RO" sz="2000" b="1" dirty="0">
                <a:latin typeface="+mj-lt"/>
                <a:cs typeface="Arial" panose="020B0604020202020204" pitchFamily="34" charset="0"/>
              </a:rPr>
              <a:t>ş</a:t>
            </a:r>
            <a:r>
              <a:rPr lang="it-IT" sz="2000" b="1" dirty="0">
                <a:latin typeface="+mj-lt"/>
                <a:cs typeface="Arial" panose="020B0604020202020204" pitchFamily="34" charset="0"/>
              </a:rPr>
              <a:t>i de administra</a:t>
            </a:r>
            <a:r>
              <a:rPr lang="ro-RO" sz="2000" b="1" dirty="0">
                <a:latin typeface="+mj-lt"/>
                <a:cs typeface="Arial" panose="020B0604020202020204" pitchFamily="34" charset="0"/>
              </a:rPr>
              <a:t>ţ</a:t>
            </a:r>
            <a:r>
              <a:rPr lang="it-IT" sz="2000" b="1" dirty="0">
                <a:latin typeface="+mj-lt"/>
                <a:cs typeface="Arial" panose="020B0604020202020204" pitchFamily="34" charset="0"/>
              </a:rPr>
              <a:t>ie public</a:t>
            </a:r>
            <a:r>
              <a:rPr lang="ro-RO" sz="2000" b="1" dirty="0">
                <a:latin typeface="+mj-lt"/>
                <a:cs typeface="Arial" panose="020B0604020202020204" pitchFamily="34" charset="0"/>
              </a:rPr>
              <a:t>ă</a:t>
            </a:r>
            <a:r>
              <a:rPr lang="it-IT" sz="2000" b="1" dirty="0">
                <a:latin typeface="+mj-lt"/>
                <a:cs typeface="Arial" panose="020B0604020202020204" pitchFamily="34" charset="0"/>
              </a:rPr>
              <a:t> din Rom</a:t>
            </a:r>
            <a:r>
              <a:rPr lang="ro-RO" sz="2000" b="1" dirty="0">
                <a:latin typeface="+mj-lt"/>
                <a:cs typeface="Arial" panose="020B0604020202020204" pitchFamily="34" charset="0"/>
              </a:rPr>
              <a:t>â</a:t>
            </a:r>
            <a:r>
              <a:rPr lang="it-IT" sz="2000" b="1" dirty="0">
                <a:latin typeface="+mj-lt"/>
                <a:cs typeface="Arial" panose="020B0604020202020204" pitchFamily="34" charset="0"/>
              </a:rPr>
              <a:t>nia </a:t>
            </a:r>
            <a:r>
              <a:rPr lang="ro-RO" sz="2000" b="1" dirty="0">
                <a:latin typeface="+mj-lt"/>
                <a:cs typeface="Arial" panose="020B0604020202020204" pitchFamily="34" charset="0"/>
              </a:rPr>
              <a:t>ş</a:t>
            </a:r>
            <a:r>
              <a:rPr lang="it-IT" sz="2000" b="1" dirty="0">
                <a:latin typeface="+mj-lt"/>
                <a:cs typeface="Arial" panose="020B0604020202020204" pitchFamily="34" charset="0"/>
              </a:rPr>
              <a:t>i Europa de Sud-Est</a:t>
            </a:r>
            <a:endParaRPr lang="ro-RO" sz="2000" b="1" dirty="0">
              <a:latin typeface="+mj-lt"/>
              <a:cs typeface="Arial" panose="020B0604020202020204" pitchFamily="34" charset="0"/>
            </a:endParaRPr>
          </a:p>
          <a:p>
            <a:pPr marL="285750" indent="-285750" algn="ctr">
              <a:buFont typeface="Symbol" panose="05050102010706020507" pitchFamily="18" charset="2"/>
              <a:buChar char=""/>
            </a:pPr>
            <a:endParaRPr lang="ro-RO" dirty="0">
              <a:latin typeface="+mj-lt"/>
              <a:cs typeface="Arial" panose="020B0604020202020204" pitchFamily="34" charset="0"/>
            </a:endParaRPr>
          </a:p>
          <a:p>
            <a:pPr algn="ctr"/>
            <a:endParaRPr lang="ro-RO" dirty="0">
              <a:latin typeface="+mj-lt"/>
              <a:cs typeface="Arial" panose="020B0604020202020204" pitchFamily="34" charset="0"/>
            </a:endParaRPr>
          </a:p>
          <a:p>
            <a:pPr marL="285750" indent="-285750" algn="ctr">
              <a:buFont typeface="Symbol" panose="05050102010706020507" pitchFamily="18" charset="2"/>
              <a:buChar char=""/>
            </a:pPr>
            <a:r>
              <a:rPr lang="en-US" b="1" dirty="0"/>
              <a:t>World’s Universities with Real Impact (WURI) 2023 </a:t>
            </a:r>
            <a:endParaRPr lang="ro-RO" b="1" dirty="0"/>
          </a:p>
          <a:p>
            <a:pPr algn="ctr"/>
            <a:r>
              <a:rPr lang="ro-RO" dirty="0"/>
              <a:t>ASE: locul</a:t>
            </a:r>
            <a:r>
              <a:rPr lang="en-US" dirty="0"/>
              <a:t> 25 </a:t>
            </a:r>
            <a:r>
              <a:rPr lang="ro-RO" dirty="0"/>
              <a:t>pentru inovație în spiritul antreprenorial</a:t>
            </a:r>
            <a:r>
              <a:rPr lang="en-US" dirty="0"/>
              <a:t>. </a:t>
            </a:r>
            <a:endParaRPr lang="ro-RO" dirty="0"/>
          </a:p>
          <a:p>
            <a:pPr algn="ctr"/>
            <a:r>
              <a:rPr lang="ro-RO" dirty="0"/>
              <a:t>ASE: locul 101-200 pentru inovație</a:t>
            </a:r>
          </a:p>
          <a:p>
            <a:pPr marL="285750" indent="-285750" algn="ctr">
              <a:buFont typeface="Symbol" panose="05050102010706020507" pitchFamily="18" charset="2"/>
              <a:buChar char=""/>
            </a:pPr>
            <a:endParaRPr lang="ro-RO" dirty="0">
              <a:latin typeface="+mj-lt"/>
              <a:cs typeface="Arial" panose="020B0604020202020204" pitchFamily="34" charset="0"/>
            </a:endParaRPr>
          </a:p>
          <a:p>
            <a:pPr marL="285750" indent="-285750" algn="ctr">
              <a:buFont typeface="Symbol" panose="05050102010706020507" pitchFamily="18" charset="2"/>
              <a:buChar char=""/>
            </a:pPr>
            <a:r>
              <a:rPr lang="en-US" b="1" dirty="0">
                <a:latin typeface="+mj-lt"/>
                <a:cs typeface="Arial" panose="020B0604020202020204" pitchFamily="34" charset="0"/>
              </a:rPr>
              <a:t>Times Higher Education</a:t>
            </a:r>
            <a:r>
              <a:rPr lang="ro-RO" b="1" dirty="0">
                <a:latin typeface="+mj-lt"/>
                <a:cs typeface="Arial" panose="020B0604020202020204" pitchFamily="34" charset="0"/>
              </a:rPr>
              <a:t> </a:t>
            </a:r>
            <a:r>
              <a:rPr lang="en-US" b="1" dirty="0">
                <a:latin typeface="+mj-lt"/>
                <a:cs typeface="Arial" panose="020B0604020202020204" pitchFamily="34" charset="0"/>
              </a:rPr>
              <a:t>World University Rankings</a:t>
            </a:r>
            <a:r>
              <a:rPr lang="ro-RO" b="1" dirty="0">
                <a:latin typeface="+mj-lt"/>
                <a:cs typeface="Arial" panose="020B0604020202020204" pitchFamily="34" charset="0"/>
              </a:rPr>
              <a:t> </a:t>
            </a:r>
            <a:r>
              <a:rPr lang="en-US" b="1" dirty="0">
                <a:latin typeface="+mj-lt"/>
                <a:cs typeface="Arial" panose="020B0604020202020204" pitchFamily="34" charset="0"/>
              </a:rPr>
              <a:t>202</a:t>
            </a:r>
            <a:r>
              <a:rPr lang="ro-RO" b="1" dirty="0">
                <a:latin typeface="+mj-lt"/>
                <a:cs typeface="Arial" panose="020B0604020202020204" pitchFamily="34" charset="0"/>
              </a:rPr>
              <a:t>3</a:t>
            </a:r>
          </a:p>
          <a:p>
            <a:pPr algn="ctr"/>
            <a:r>
              <a:rPr lang="ro-RO" dirty="0">
                <a:latin typeface="+mj-lt"/>
                <a:cs typeface="Arial" panose="020B0604020202020204" pitchFamily="34" charset="0"/>
              </a:rPr>
              <a:t>     </a:t>
            </a:r>
            <a:r>
              <a:rPr lang="it-IT" dirty="0">
                <a:latin typeface="+mj-lt"/>
                <a:cs typeface="Arial" panose="020B0604020202020204" pitchFamily="34" charset="0"/>
              </a:rPr>
              <a:t>ASE</a:t>
            </a:r>
            <a:r>
              <a:rPr lang="ro-RO" dirty="0">
                <a:latin typeface="+mj-lt"/>
                <a:cs typeface="Arial" panose="020B0604020202020204" pitchFamily="34" charset="0"/>
              </a:rPr>
              <a:t>:</a:t>
            </a:r>
            <a:r>
              <a:rPr lang="it-IT" dirty="0">
                <a:latin typeface="+mj-lt"/>
                <a:cs typeface="Arial" panose="020B0604020202020204" pitchFamily="34" charset="0"/>
              </a:rPr>
              <a:t> locul I </a:t>
            </a:r>
            <a:r>
              <a:rPr lang="ro-RO" dirty="0">
                <a:latin typeface="+mj-lt"/>
                <a:cs typeface="Arial" panose="020B0604020202020204" pitchFamily="34" charset="0"/>
              </a:rPr>
              <a:t>î</a:t>
            </a:r>
            <a:r>
              <a:rPr lang="it-IT" dirty="0">
                <a:latin typeface="+mj-lt"/>
                <a:cs typeface="Arial" panose="020B0604020202020204" pitchFamily="34" charset="0"/>
              </a:rPr>
              <a:t>n Rom</a:t>
            </a:r>
            <a:r>
              <a:rPr lang="ro-RO" dirty="0">
                <a:latin typeface="+mj-lt"/>
                <a:cs typeface="Arial" panose="020B0604020202020204" pitchFamily="34" charset="0"/>
              </a:rPr>
              <a:t>â</a:t>
            </a:r>
            <a:r>
              <a:rPr lang="it-IT" dirty="0">
                <a:latin typeface="+mj-lt"/>
                <a:cs typeface="Arial" panose="020B0604020202020204" pitchFamily="34" charset="0"/>
              </a:rPr>
              <a:t>nia </a:t>
            </a:r>
            <a:r>
              <a:rPr lang="ro-RO" dirty="0">
                <a:latin typeface="+mj-lt"/>
                <a:cs typeface="Arial" panose="020B0604020202020204" pitchFamily="34" charset="0"/>
              </a:rPr>
              <a:t>ş</a:t>
            </a:r>
            <a:r>
              <a:rPr lang="it-IT" dirty="0">
                <a:latin typeface="+mj-lt"/>
                <a:cs typeface="Arial" panose="020B0604020202020204" pitchFamily="34" charset="0"/>
              </a:rPr>
              <a:t>i 600 la nivel mondial</a:t>
            </a:r>
            <a:endParaRPr lang="ro-RO" dirty="0">
              <a:latin typeface="+mj-lt"/>
              <a:cs typeface="Arial" panose="020B0604020202020204" pitchFamily="34" charset="0"/>
            </a:endParaRPr>
          </a:p>
          <a:p>
            <a:pPr marL="285750" indent="-285750" algn="ctr">
              <a:buFont typeface="Symbol" panose="05050102010706020507" pitchFamily="18" charset="2"/>
              <a:buChar char=""/>
            </a:pPr>
            <a:endParaRPr lang="ro-RO" dirty="0">
              <a:latin typeface="+mj-lt"/>
              <a:cs typeface="Arial" panose="020B0604020202020204" pitchFamily="34" charset="0"/>
            </a:endParaRPr>
          </a:p>
          <a:p>
            <a:pPr marL="285750" indent="-285750" algn="ctr">
              <a:buFont typeface="Symbol" panose="05050102010706020507" pitchFamily="18" charset="2"/>
              <a:buChar char=""/>
            </a:pPr>
            <a:r>
              <a:rPr lang="en-US" b="1" dirty="0">
                <a:latin typeface="+mj-lt"/>
                <a:cs typeface="Arial" panose="020B0604020202020204" pitchFamily="34" charset="0"/>
              </a:rPr>
              <a:t>Times Higher Education</a:t>
            </a:r>
            <a:r>
              <a:rPr lang="ro-RO" b="1" dirty="0">
                <a:latin typeface="+mj-lt"/>
                <a:cs typeface="Arial" panose="020B0604020202020204" pitchFamily="34" charset="0"/>
              </a:rPr>
              <a:t> </a:t>
            </a:r>
            <a:r>
              <a:rPr lang="en-US" b="1" dirty="0">
                <a:latin typeface="+mj-lt"/>
                <a:cs typeface="Arial" panose="020B0604020202020204" pitchFamily="34" charset="0"/>
              </a:rPr>
              <a:t>World University Rankings, </a:t>
            </a:r>
            <a:r>
              <a:rPr lang="ro-RO" b="1" dirty="0">
                <a:latin typeface="+mj-lt"/>
                <a:cs typeface="Arial" panose="020B0604020202020204" pitchFamily="34" charset="0"/>
              </a:rPr>
              <a:t>ediția</a:t>
            </a:r>
            <a:r>
              <a:rPr lang="en-US" b="1" dirty="0">
                <a:latin typeface="+mj-lt"/>
                <a:cs typeface="Arial" panose="020B0604020202020204" pitchFamily="34" charset="0"/>
              </a:rPr>
              <a:t> 2024</a:t>
            </a:r>
            <a:endParaRPr lang="ro-RO" b="1" dirty="0">
              <a:latin typeface="+mj-lt"/>
              <a:cs typeface="Arial" panose="020B0604020202020204" pitchFamily="34" charset="0"/>
            </a:endParaRPr>
          </a:p>
          <a:p>
            <a:pPr algn="ctr"/>
            <a:r>
              <a:rPr lang="ro-RO" dirty="0">
                <a:latin typeface="+mj-lt"/>
                <a:cs typeface="Arial" panose="020B0604020202020204" pitchFamily="34" charset="0"/>
              </a:rPr>
              <a:t>ASE: locul</a:t>
            </a:r>
            <a:r>
              <a:rPr lang="en-US" dirty="0">
                <a:latin typeface="+mj-lt"/>
                <a:cs typeface="Arial" panose="020B0604020202020204" pitchFamily="34" charset="0"/>
              </a:rPr>
              <a:t> I </a:t>
            </a:r>
            <a:r>
              <a:rPr lang="ro-RO" dirty="0">
                <a:latin typeface="+mj-lt"/>
                <a:cs typeface="Arial" panose="020B0604020202020204" pitchFamily="34" charset="0"/>
              </a:rPr>
              <a:t>î</a:t>
            </a:r>
            <a:r>
              <a:rPr lang="en-US" dirty="0">
                <a:latin typeface="+mj-lt"/>
                <a:cs typeface="Arial" panose="020B0604020202020204" pitchFamily="34" charset="0"/>
              </a:rPr>
              <a:t>n Rom</a:t>
            </a:r>
            <a:r>
              <a:rPr lang="ro-RO" dirty="0">
                <a:latin typeface="+mj-lt"/>
                <a:cs typeface="Arial" panose="020B0604020202020204" pitchFamily="34" charset="0"/>
              </a:rPr>
              <a:t>ânia</a:t>
            </a:r>
            <a:r>
              <a:rPr lang="it-IT" dirty="0">
                <a:latin typeface="+mj-lt"/>
                <a:cs typeface="Arial" panose="020B0604020202020204" pitchFamily="34" charset="0"/>
              </a:rPr>
              <a:t> </a:t>
            </a:r>
            <a:r>
              <a:rPr lang="ro-RO" dirty="0">
                <a:latin typeface="+mj-lt"/>
                <a:cs typeface="Arial" panose="020B0604020202020204" pitchFamily="34" charset="0"/>
              </a:rPr>
              <a:t>ş</a:t>
            </a:r>
            <a:r>
              <a:rPr lang="it-IT" dirty="0">
                <a:latin typeface="+mj-lt"/>
                <a:cs typeface="Arial" panose="020B0604020202020204" pitchFamily="34" charset="0"/>
              </a:rPr>
              <a:t>i </a:t>
            </a:r>
            <a:r>
              <a:rPr lang="es-ES" dirty="0"/>
              <a:t>80</a:t>
            </a:r>
            <a:r>
              <a:rPr lang="ro-RO" dirty="0"/>
              <a:t>0 </a:t>
            </a:r>
            <a:r>
              <a:rPr lang="es-ES" dirty="0"/>
              <a:t>la nivel </a:t>
            </a:r>
            <a:r>
              <a:rPr lang="it-IT" dirty="0">
                <a:latin typeface="+mj-lt"/>
                <a:cs typeface="Arial" panose="020B0604020202020204" pitchFamily="34" charset="0"/>
              </a:rPr>
              <a:t>mondial</a:t>
            </a:r>
            <a:endParaRPr lang="ro-RO" dirty="0">
              <a:latin typeface="+mj-lt"/>
              <a:cs typeface="Arial" panose="020B0604020202020204" pitchFamily="34" charset="0"/>
            </a:endParaRPr>
          </a:p>
        </p:txBody>
      </p:sp>
      <p:pic>
        <p:nvPicPr>
          <p:cNvPr id="15" name="Imagine 14">
            <a:extLst>
              <a:ext uri="{FF2B5EF4-FFF2-40B4-BE49-F238E27FC236}">
                <a16:creationId xmlns:a16="http://schemas.microsoft.com/office/drawing/2014/main" id="{F87763FC-6676-402D-804A-E33E003563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8379" y="627810"/>
            <a:ext cx="636816" cy="495301"/>
          </a:xfrm>
          <a:prstGeom prst="rect">
            <a:avLst/>
          </a:prstGeom>
        </p:spPr>
      </p:pic>
      <p:pic>
        <p:nvPicPr>
          <p:cNvPr id="17" name="Imagine 16" descr="O imagine care conține text, miniatură&#10;&#10;Descriere generată automat">
            <a:extLst>
              <a:ext uri="{FF2B5EF4-FFF2-40B4-BE49-F238E27FC236}">
                <a16:creationId xmlns:a16="http://schemas.microsoft.com/office/drawing/2014/main" id="{266B1518-F8A7-4008-84AF-5EEE57A3C4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77280" y="688657"/>
            <a:ext cx="896327" cy="335510"/>
          </a:xfrm>
          <a:prstGeom prst="rect">
            <a:avLst/>
          </a:prstGeom>
        </p:spPr>
      </p:pic>
      <p:pic>
        <p:nvPicPr>
          <p:cNvPr id="3" name="Imagine 2" descr="O imagine care conține exterior, clădire guvernamentală&#10;&#10;Descriere generată automat">
            <a:extLst>
              <a:ext uri="{FF2B5EF4-FFF2-40B4-BE49-F238E27FC236}">
                <a16:creationId xmlns:a16="http://schemas.microsoft.com/office/drawing/2014/main" id="{6B849277-2F01-43EE-A9CB-8C90E38A61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812" y="1511157"/>
            <a:ext cx="2054439" cy="1155622"/>
          </a:xfrm>
          <a:prstGeom prst="rect">
            <a:avLst/>
          </a:prstGeom>
          <a:ln>
            <a:noFill/>
          </a:ln>
          <a:effectLst>
            <a:softEdge rad="112500"/>
          </a:effectLst>
        </p:spPr>
      </p:pic>
      <p:pic>
        <p:nvPicPr>
          <p:cNvPr id="5" name="Imagine 4" descr="O imagine care conține plafon, interior, podea, cameră&#10;&#10;Descriere generată automat">
            <a:extLst>
              <a:ext uri="{FF2B5EF4-FFF2-40B4-BE49-F238E27FC236}">
                <a16:creationId xmlns:a16="http://schemas.microsoft.com/office/drawing/2014/main" id="{57206756-B0C4-427A-870C-CB7838544C2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9063" y="2751417"/>
            <a:ext cx="2054439" cy="1374307"/>
          </a:xfrm>
          <a:prstGeom prst="rect">
            <a:avLst/>
          </a:prstGeom>
          <a:ln>
            <a:noFill/>
          </a:ln>
          <a:effectLst>
            <a:softEdge rad="112500"/>
          </a:effectLst>
        </p:spPr>
      </p:pic>
      <p:pic>
        <p:nvPicPr>
          <p:cNvPr id="7" name="Imagine 6" descr="O imagine care conține interior, aliniat, mai multe, auditoriu&#10;&#10;Descriere generată automat">
            <a:extLst>
              <a:ext uri="{FF2B5EF4-FFF2-40B4-BE49-F238E27FC236}">
                <a16:creationId xmlns:a16="http://schemas.microsoft.com/office/drawing/2014/main" id="{36E94931-C85A-4DFD-A359-8D476E85BD8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6378" r="20754" b="13997"/>
          <a:stretch/>
        </p:blipFill>
        <p:spPr>
          <a:xfrm>
            <a:off x="980134" y="5649087"/>
            <a:ext cx="2054439" cy="1111354"/>
          </a:xfrm>
          <a:prstGeom prst="rect">
            <a:avLst/>
          </a:prstGeom>
          <a:ln>
            <a:noFill/>
          </a:ln>
          <a:effectLst>
            <a:softEdge rad="112500"/>
          </a:effectLst>
        </p:spPr>
      </p:pic>
      <p:pic>
        <p:nvPicPr>
          <p:cNvPr id="9" name="Imagine 8" descr="O imagine care conține exterior, cer, persoană, persoane&#10;&#10;Descriere generată automat">
            <a:extLst>
              <a:ext uri="{FF2B5EF4-FFF2-40B4-BE49-F238E27FC236}">
                <a16:creationId xmlns:a16="http://schemas.microsoft.com/office/drawing/2014/main" id="{281E6B82-806D-4DA3-9580-D641D0CF9A1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82527" y="4149823"/>
            <a:ext cx="2054439" cy="1453516"/>
          </a:xfrm>
          <a:prstGeom prst="rect">
            <a:avLst/>
          </a:prstGeom>
          <a:ln>
            <a:noFill/>
          </a:ln>
          <a:effectLst>
            <a:softEdge rad="112500"/>
          </a:effectLst>
        </p:spPr>
      </p:pic>
    </p:spTree>
    <p:extLst>
      <p:ext uri="{BB962C8B-B14F-4D97-AF65-F5344CB8AC3E}">
        <p14:creationId xmlns:p14="http://schemas.microsoft.com/office/powerpoint/2010/main" val="359448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reptunghi 8">
            <a:extLst>
              <a:ext uri="{FF2B5EF4-FFF2-40B4-BE49-F238E27FC236}">
                <a16:creationId xmlns:a16="http://schemas.microsoft.com/office/drawing/2014/main" id="{C12AB2DE-3957-49B5-87EB-AA90FCBD72EB}"/>
              </a:ext>
            </a:extLst>
          </p:cNvPr>
          <p:cNvSpPr/>
          <p:nvPr/>
        </p:nvSpPr>
        <p:spPr>
          <a:xfrm>
            <a:off x="0" y="619839"/>
            <a:ext cx="12188825" cy="533398"/>
          </a:xfrm>
          <a:prstGeom prst="rect">
            <a:avLst/>
          </a:prstGeom>
          <a:solidFill>
            <a:srgbClr val="5B7F8B"/>
          </a:solidFill>
          <a:ln>
            <a:solidFill>
              <a:srgbClr val="5B7F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latin typeface="+mj-lt"/>
            </a:endParaRPr>
          </a:p>
        </p:txBody>
      </p:sp>
      <p:cxnSp>
        <p:nvCxnSpPr>
          <p:cNvPr id="3" name="Conector drept 2">
            <a:extLst>
              <a:ext uri="{FF2B5EF4-FFF2-40B4-BE49-F238E27FC236}">
                <a16:creationId xmlns:a16="http://schemas.microsoft.com/office/drawing/2014/main" id="{DA7A0512-F379-417D-B3D3-D6A6AF9466CB}"/>
              </a:ext>
            </a:extLst>
          </p:cNvPr>
          <p:cNvCxnSpPr>
            <a:cxnSpLocks/>
          </p:cNvCxnSpPr>
          <p:nvPr/>
        </p:nvCxnSpPr>
        <p:spPr>
          <a:xfrm>
            <a:off x="-1" y="533400"/>
            <a:ext cx="12188825" cy="0"/>
          </a:xfrm>
          <a:prstGeom prst="line">
            <a:avLst/>
          </a:prstGeom>
          <a:ln>
            <a:solidFill>
              <a:srgbClr val="5B7F8B"/>
            </a:solidFill>
          </a:ln>
        </p:spPr>
        <p:style>
          <a:lnRef idx="3">
            <a:schemeClr val="dk1"/>
          </a:lnRef>
          <a:fillRef idx="0">
            <a:schemeClr val="dk1"/>
          </a:fillRef>
          <a:effectRef idx="2">
            <a:schemeClr val="dk1"/>
          </a:effectRef>
          <a:fontRef idx="minor">
            <a:schemeClr val="tx1"/>
          </a:fontRef>
        </p:style>
      </p:cxnSp>
      <p:sp>
        <p:nvSpPr>
          <p:cNvPr id="8" name="Titlu 12">
            <a:extLst>
              <a:ext uri="{FF2B5EF4-FFF2-40B4-BE49-F238E27FC236}">
                <a16:creationId xmlns:a16="http://schemas.microsoft.com/office/drawing/2014/main" id="{51932E7F-7F32-4D24-9380-A46B8F922717}"/>
              </a:ext>
            </a:extLst>
          </p:cNvPr>
          <p:cNvSpPr txBox="1">
            <a:spLocks/>
          </p:cNvSpPr>
          <p:nvPr/>
        </p:nvSpPr>
        <p:spPr>
          <a:xfrm>
            <a:off x="74612" y="596901"/>
            <a:ext cx="11887200" cy="532418"/>
          </a:xfrm>
          <a:prstGeom prst="rect">
            <a:avLst/>
          </a:prstGeom>
        </p:spPr>
        <p:txBody>
          <a:bodyPr rtlCol="0" anchor="ctr"/>
          <a:lstStyle>
            <a:lvl1pPr algn="l" defTabSz="914400" rtl="0" eaLnBrk="1" latinLnBrk="0" hangingPunct="1">
              <a:lnSpc>
                <a:spcPct val="90000"/>
              </a:lnSpc>
              <a:spcBef>
                <a:spcPct val="0"/>
              </a:spcBef>
              <a:buNone/>
              <a:defRPr sz="3600" kern="1200">
                <a:solidFill>
                  <a:schemeClr val="tx1"/>
                </a:solidFill>
                <a:latin typeface="Calibri" panose="020F0502020204030204" pitchFamily="34" charset="0"/>
                <a:ea typeface="+mj-ea"/>
                <a:cs typeface="+mj-cs"/>
              </a:defRPr>
            </a:lvl1pPr>
          </a:lstStyle>
          <a:p>
            <a:pPr algn="ctr"/>
            <a:r>
              <a:rPr lang="ro-RO" sz="2800" dirty="0">
                <a:solidFill>
                  <a:schemeClr val="bg1"/>
                </a:solidFill>
                <a:latin typeface="+mj-lt"/>
              </a:rPr>
              <a:t>Criteriile minimale privind susținerea tezei de doctorat</a:t>
            </a:r>
          </a:p>
        </p:txBody>
      </p:sp>
      <p:pic>
        <p:nvPicPr>
          <p:cNvPr id="20" name="Imagine 19" descr="O imagine care conține text, miniatură&#10;&#10;Descriere generată automat">
            <a:extLst>
              <a:ext uri="{FF2B5EF4-FFF2-40B4-BE49-F238E27FC236}">
                <a16:creationId xmlns:a16="http://schemas.microsoft.com/office/drawing/2014/main" id="{8DC42E02-6536-46A4-8824-41E78C2B34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6412" y="733981"/>
            <a:ext cx="985960" cy="369061"/>
          </a:xfrm>
          <a:prstGeom prst="rect">
            <a:avLst/>
          </a:prstGeom>
        </p:spPr>
      </p:pic>
      <p:pic>
        <p:nvPicPr>
          <p:cNvPr id="14" name="Picture 13">
            <a:extLst>
              <a:ext uri="{FF2B5EF4-FFF2-40B4-BE49-F238E27FC236}">
                <a16:creationId xmlns:a16="http://schemas.microsoft.com/office/drawing/2014/main" id="{B9FC3592-5ED3-4B09-AA2F-D409D20DB9D2}"/>
              </a:ext>
            </a:extLst>
          </p:cNvPr>
          <p:cNvPicPr>
            <a:picLocks noChangeAspect="1"/>
          </p:cNvPicPr>
          <p:nvPr/>
        </p:nvPicPr>
        <p:blipFill>
          <a:blip r:embed="rId4"/>
          <a:stretch>
            <a:fillRect/>
          </a:stretch>
        </p:blipFill>
        <p:spPr>
          <a:xfrm>
            <a:off x="4646612" y="2292521"/>
            <a:ext cx="6603023" cy="2770094"/>
          </a:xfrm>
          <a:prstGeom prst="rect">
            <a:avLst/>
          </a:prstGeom>
        </p:spPr>
      </p:pic>
      <p:sp>
        <p:nvSpPr>
          <p:cNvPr id="15" name="Rectangle 14">
            <a:extLst>
              <a:ext uri="{FF2B5EF4-FFF2-40B4-BE49-F238E27FC236}">
                <a16:creationId xmlns:a16="http://schemas.microsoft.com/office/drawing/2014/main" id="{5D0F1F0E-78A2-4945-B30F-4F0A6ECACF27}"/>
              </a:ext>
            </a:extLst>
          </p:cNvPr>
          <p:cNvSpPr/>
          <p:nvPr/>
        </p:nvSpPr>
        <p:spPr>
          <a:xfrm>
            <a:off x="4799012" y="5072972"/>
            <a:ext cx="6096000" cy="400110"/>
          </a:xfrm>
          <a:prstGeom prst="rect">
            <a:avLst/>
          </a:prstGeom>
        </p:spPr>
        <p:txBody>
          <a:bodyPr>
            <a:spAutoFit/>
          </a:bodyPr>
          <a:lstStyle/>
          <a:p>
            <a:pPr algn="ctr"/>
            <a:r>
              <a:rPr lang="ro-RO" sz="1000" dirty="0">
                <a:solidFill>
                  <a:schemeClr val="accent4"/>
                </a:solidFill>
              </a:rPr>
              <a:t>http://doctorat.ase.ro/Media/Default/Criterii_sustinere/Hot.%20nr.195.%20Sed.%20Senat%20din%2016.11.2018_Criterii%20min.Stiinte%20Ec.%20si%20Adm.Af..pdf</a:t>
            </a:r>
          </a:p>
        </p:txBody>
      </p:sp>
      <p:pic>
        <p:nvPicPr>
          <p:cNvPr id="16" name="Picture 15">
            <a:extLst>
              <a:ext uri="{FF2B5EF4-FFF2-40B4-BE49-F238E27FC236}">
                <a16:creationId xmlns:a16="http://schemas.microsoft.com/office/drawing/2014/main" id="{52E12CBC-C348-4739-923A-3EE4BCEE6A26}"/>
              </a:ext>
            </a:extLst>
          </p:cNvPr>
          <p:cNvPicPr>
            <a:picLocks noChangeAspect="1"/>
          </p:cNvPicPr>
          <p:nvPr/>
        </p:nvPicPr>
        <p:blipFill>
          <a:blip r:embed="rId5"/>
          <a:stretch>
            <a:fillRect/>
          </a:stretch>
        </p:blipFill>
        <p:spPr>
          <a:xfrm>
            <a:off x="1129732" y="2272546"/>
            <a:ext cx="2098374" cy="2990892"/>
          </a:xfrm>
          <a:prstGeom prst="rect">
            <a:avLst/>
          </a:prstGeom>
        </p:spPr>
      </p:pic>
      <p:pic>
        <p:nvPicPr>
          <p:cNvPr id="10" name="Imagine 17">
            <a:extLst>
              <a:ext uri="{FF2B5EF4-FFF2-40B4-BE49-F238E27FC236}">
                <a16:creationId xmlns:a16="http://schemas.microsoft.com/office/drawing/2014/main" id="{94B953C8-03E0-4977-9E2E-25CABB25C49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9234" y="619124"/>
            <a:ext cx="700498" cy="544831"/>
          </a:xfrm>
          <a:prstGeom prst="rect">
            <a:avLst/>
          </a:prstGeom>
        </p:spPr>
      </p:pic>
    </p:spTree>
    <p:extLst>
      <p:ext uri="{BB962C8B-B14F-4D97-AF65-F5344CB8AC3E}">
        <p14:creationId xmlns:p14="http://schemas.microsoft.com/office/powerpoint/2010/main" val="3120530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asetăText 26">
            <a:extLst>
              <a:ext uri="{FF2B5EF4-FFF2-40B4-BE49-F238E27FC236}">
                <a16:creationId xmlns:a16="http://schemas.microsoft.com/office/drawing/2014/main" id="{2045065C-5042-4262-8CB6-B890A57F3EE6}"/>
              </a:ext>
            </a:extLst>
          </p:cNvPr>
          <p:cNvSpPr txBox="1"/>
          <p:nvPr/>
        </p:nvSpPr>
        <p:spPr>
          <a:xfrm>
            <a:off x="8149631" y="5859054"/>
            <a:ext cx="3733800" cy="646331"/>
          </a:xfrm>
          <a:prstGeom prst="rect">
            <a:avLst/>
          </a:prstGeom>
          <a:noFill/>
        </p:spPr>
        <p:txBody>
          <a:bodyPr wrap="square" rtlCol="0">
            <a:spAutoFit/>
          </a:bodyPr>
          <a:lstStyle/>
          <a:p>
            <a:r>
              <a:rPr lang="ro-RO" b="1" dirty="0">
                <a:latin typeface="+mj-lt"/>
              </a:rPr>
              <a:t>Strada Tache Ionescu, Nr. 11, Etaj 1, Camera 8106</a:t>
            </a:r>
          </a:p>
        </p:txBody>
      </p:sp>
      <p:sp>
        <p:nvSpPr>
          <p:cNvPr id="32" name="Dreptunghi 31">
            <a:extLst>
              <a:ext uri="{FF2B5EF4-FFF2-40B4-BE49-F238E27FC236}">
                <a16:creationId xmlns:a16="http://schemas.microsoft.com/office/drawing/2014/main" id="{048DA87F-E442-4E44-B5C4-621740DA56F3}"/>
              </a:ext>
            </a:extLst>
          </p:cNvPr>
          <p:cNvSpPr/>
          <p:nvPr/>
        </p:nvSpPr>
        <p:spPr>
          <a:xfrm>
            <a:off x="0" y="596901"/>
            <a:ext cx="12188825" cy="533398"/>
          </a:xfrm>
          <a:prstGeom prst="rect">
            <a:avLst/>
          </a:prstGeom>
          <a:solidFill>
            <a:srgbClr val="5B7F8B"/>
          </a:solidFill>
          <a:ln>
            <a:solidFill>
              <a:srgbClr val="5B7F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latin typeface="+mj-lt"/>
            </a:endParaRPr>
          </a:p>
        </p:txBody>
      </p:sp>
      <p:cxnSp>
        <p:nvCxnSpPr>
          <p:cNvPr id="33" name="Conector drept 32">
            <a:extLst>
              <a:ext uri="{FF2B5EF4-FFF2-40B4-BE49-F238E27FC236}">
                <a16:creationId xmlns:a16="http://schemas.microsoft.com/office/drawing/2014/main" id="{5F166E83-5DF7-4718-AF5D-8CBF782757CF}"/>
              </a:ext>
            </a:extLst>
          </p:cNvPr>
          <p:cNvCxnSpPr>
            <a:cxnSpLocks/>
          </p:cNvCxnSpPr>
          <p:nvPr/>
        </p:nvCxnSpPr>
        <p:spPr>
          <a:xfrm>
            <a:off x="-1" y="533400"/>
            <a:ext cx="12188825" cy="0"/>
          </a:xfrm>
          <a:prstGeom prst="line">
            <a:avLst/>
          </a:prstGeom>
          <a:ln>
            <a:solidFill>
              <a:srgbClr val="5B7F8B"/>
            </a:solidFill>
          </a:ln>
        </p:spPr>
        <p:style>
          <a:lnRef idx="3">
            <a:schemeClr val="dk1"/>
          </a:lnRef>
          <a:fillRef idx="0">
            <a:schemeClr val="dk1"/>
          </a:fillRef>
          <a:effectRef idx="2">
            <a:schemeClr val="dk1"/>
          </a:effectRef>
          <a:fontRef idx="minor">
            <a:schemeClr val="tx1"/>
          </a:fontRef>
        </p:style>
      </p:cxnSp>
      <p:pic>
        <p:nvPicPr>
          <p:cNvPr id="34" name="Imagine 33">
            <a:extLst>
              <a:ext uri="{FF2B5EF4-FFF2-40B4-BE49-F238E27FC236}">
                <a16:creationId xmlns:a16="http://schemas.microsoft.com/office/drawing/2014/main" id="{FEF7797B-FFB0-4C0B-8C1D-AC5D3A96E8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252" y="655284"/>
            <a:ext cx="636816" cy="495301"/>
          </a:xfrm>
          <a:prstGeom prst="rect">
            <a:avLst/>
          </a:prstGeom>
        </p:spPr>
      </p:pic>
      <p:pic>
        <p:nvPicPr>
          <p:cNvPr id="35" name="Imagine 34" descr="O imagine care conține text, miniatură&#10;&#10;Descriere generată automat">
            <a:extLst>
              <a:ext uri="{FF2B5EF4-FFF2-40B4-BE49-F238E27FC236}">
                <a16:creationId xmlns:a16="http://schemas.microsoft.com/office/drawing/2014/main" id="{8B49DD3F-FAF8-4A23-B20B-63351D2ED5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7055" y="723747"/>
            <a:ext cx="896327" cy="335510"/>
          </a:xfrm>
          <a:prstGeom prst="rect">
            <a:avLst/>
          </a:prstGeom>
        </p:spPr>
      </p:pic>
      <p:sp>
        <p:nvSpPr>
          <p:cNvPr id="37" name="Titlu 12">
            <a:extLst>
              <a:ext uri="{FF2B5EF4-FFF2-40B4-BE49-F238E27FC236}">
                <a16:creationId xmlns:a16="http://schemas.microsoft.com/office/drawing/2014/main" id="{ABC2C31E-475F-4C24-8565-4F875937BB3A}"/>
              </a:ext>
            </a:extLst>
          </p:cNvPr>
          <p:cNvSpPr txBox="1">
            <a:spLocks/>
          </p:cNvSpPr>
          <p:nvPr/>
        </p:nvSpPr>
        <p:spPr>
          <a:xfrm>
            <a:off x="1217611" y="596901"/>
            <a:ext cx="9144001" cy="1219200"/>
          </a:xfrm>
          <a:prstGeom prst="rect">
            <a:avLst/>
          </a:prstGeom>
        </p:spPr>
        <p:txBody>
          <a:bodyPr rtlCol="0"/>
          <a:lstStyle>
            <a:lvl1pPr algn="l" defTabSz="914400" rtl="0" eaLnBrk="1" latinLnBrk="0" hangingPunct="1">
              <a:lnSpc>
                <a:spcPct val="90000"/>
              </a:lnSpc>
              <a:spcBef>
                <a:spcPct val="0"/>
              </a:spcBef>
              <a:buNone/>
              <a:defRPr sz="3600" kern="1200">
                <a:solidFill>
                  <a:schemeClr val="tx1"/>
                </a:solidFill>
                <a:latin typeface="Calibri" panose="020F0502020204030204" pitchFamily="34" charset="0"/>
                <a:ea typeface="+mj-ea"/>
                <a:cs typeface="+mj-cs"/>
              </a:defRPr>
            </a:lvl1pPr>
          </a:lstStyle>
          <a:p>
            <a:pPr algn="ctr"/>
            <a:r>
              <a:rPr lang="en-US" sz="2800" dirty="0">
                <a:solidFill>
                  <a:schemeClr val="bg1"/>
                </a:solidFill>
                <a:latin typeface="+mj-lt"/>
              </a:rPr>
              <a:t>Contact</a:t>
            </a:r>
            <a:endParaRPr lang="ro-RO" sz="2800" dirty="0">
              <a:solidFill>
                <a:schemeClr val="bg1"/>
              </a:solidFill>
              <a:latin typeface="+mj-lt"/>
            </a:endParaRPr>
          </a:p>
        </p:txBody>
      </p:sp>
      <p:sp>
        <p:nvSpPr>
          <p:cNvPr id="39" name="CasetăText 38">
            <a:extLst>
              <a:ext uri="{FF2B5EF4-FFF2-40B4-BE49-F238E27FC236}">
                <a16:creationId xmlns:a16="http://schemas.microsoft.com/office/drawing/2014/main" id="{FA34F2FB-EC0F-4D74-9CAB-AB60EE754A60}"/>
              </a:ext>
            </a:extLst>
          </p:cNvPr>
          <p:cNvSpPr txBox="1"/>
          <p:nvPr/>
        </p:nvSpPr>
        <p:spPr>
          <a:xfrm>
            <a:off x="1330885" y="1890355"/>
            <a:ext cx="5665852" cy="369332"/>
          </a:xfrm>
          <a:prstGeom prst="rect">
            <a:avLst/>
          </a:prstGeom>
          <a:noFill/>
        </p:spPr>
        <p:txBody>
          <a:bodyPr wrap="square" rtlCol="0">
            <a:spAutoFit/>
          </a:bodyPr>
          <a:lstStyle/>
          <a:p>
            <a:r>
              <a:rPr lang="en-US" b="1" dirty="0">
                <a:latin typeface="+mj-lt"/>
                <a:hlinkClick r:id="rId5">
                  <a:extLst>
                    <a:ext uri="{A12FA001-AC4F-418D-AE19-62706E023703}">
                      <ahyp:hlinkClr xmlns:ahyp="http://schemas.microsoft.com/office/drawing/2018/hyperlinkcolor" xmlns="" val="tx"/>
                    </a:ext>
                  </a:extLst>
                </a:hlinkClick>
              </a:rPr>
              <a:t>https://doctorat.ase.ro/programe/economie/economie-ii/</a:t>
            </a:r>
            <a:endParaRPr lang="ro-RO" b="1" dirty="0">
              <a:latin typeface="+mj-lt"/>
            </a:endParaRPr>
          </a:p>
        </p:txBody>
      </p:sp>
      <p:sp>
        <p:nvSpPr>
          <p:cNvPr id="45" name="Dreptunghi 44">
            <a:extLst>
              <a:ext uri="{FF2B5EF4-FFF2-40B4-BE49-F238E27FC236}">
                <a16:creationId xmlns:a16="http://schemas.microsoft.com/office/drawing/2014/main" id="{8BCA5707-173F-4494-9B39-A7A9E72E4A67}"/>
              </a:ext>
            </a:extLst>
          </p:cNvPr>
          <p:cNvSpPr/>
          <p:nvPr/>
        </p:nvSpPr>
        <p:spPr>
          <a:xfrm>
            <a:off x="8160447" y="3625171"/>
            <a:ext cx="2300630" cy="646331"/>
          </a:xfrm>
          <a:prstGeom prst="rect">
            <a:avLst/>
          </a:prstGeom>
        </p:spPr>
        <p:txBody>
          <a:bodyPr wrap="none">
            <a:spAutoFit/>
          </a:bodyPr>
          <a:lstStyle/>
          <a:p>
            <a:r>
              <a:rPr lang="de-DE" b="1" dirty="0">
                <a:latin typeface="+mj-lt"/>
              </a:rPr>
              <a:t>Tel.  021.319.19.00, </a:t>
            </a:r>
            <a:r>
              <a:rPr lang="ro-RO" b="1" dirty="0">
                <a:latin typeface="+mj-lt"/>
              </a:rPr>
              <a:t/>
            </a:r>
            <a:br>
              <a:rPr lang="ro-RO" b="1" dirty="0">
                <a:latin typeface="+mj-lt"/>
              </a:rPr>
            </a:br>
            <a:r>
              <a:rPr lang="de-DE" b="1" dirty="0">
                <a:latin typeface="+mj-lt"/>
              </a:rPr>
              <a:t>int. 602, 604, 605, 606</a:t>
            </a:r>
            <a:endParaRPr lang="ro-RO" b="1" dirty="0">
              <a:latin typeface="+mj-lt"/>
            </a:endParaRPr>
          </a:p>
        </p:txBody>
      </p:sp>
      <p:sp>
        <p:nvSpPr>
          <p:cNvPr id="48" name="Dreptunghi 47">
            <a:extLst>
              <a:ext uri="{FF2B5EF4-FFF2-40B4-BE49-F238E27FC236}">
                <a16:creationId xmlns:a16="http://schemas.microsoft.com/office/drawing/2014/main" id="{8A3D4C41-D01F-4DB2-9DE6-3156BB5F213A}"/>
              </a:ext>
            </a:extLst>
          </p:cNvPr>
          <p:cNvSpPr/>
          <p:nvPr/>
        </p:nvSpPr>
        <p:spPr>
          <a:xfrm>
            <a:off x="8149631" y="4686867"/>
            <a:ext cx="1812356" cy="646331"/>
          </a:xfrm>
          <a:prstGeom prst="rect">
            <a:avLst/>
          </a:prstGeom>
        </p:spPr>
        <p:txBody>
          <a:bodyPr wrap="none">
            <a:spAutoFit/>
          </a:bodyPr>
          <a:lstStyle/>
          <a:p>
            <a:r>
              <a:rPr lang="ro-RO" b="1" dirty="0">
                <a:latin typeface="+mj-lt"/>
              </a:rPr>
              <a:t>doctorat@ase.ro</a:t>
            </a:r>
          </a:p>
          <a:p>
            <a:r>
              <a:rPr lang="ro-RO" b="1" dirty="0">
                <a:latin typeface="+mj-lt"/>
              </a:rPr>
              <a:t>eam@ase.ro</a:t>
            </a:r>
          </a:p>
        </p:txBody>
      </p:sp>
      <p:pic>
        <p:nvPicPr>
          <p:cNvPr id="50" name="Imagine 49" descr="O imagine care conține text, miniatură&#10;&#10;Descriere generată automat">
            <a:extLst>
              <a:ext uri="{FF2B5EF4-FFF2-40B4-BE49-F238E27FC236}">
                <a16:creationId xmlns:a16="http://schemas.microsoft.com/office/drawing/2014/main" id="{4A9AAC11-FAC0-41EA-BDA7-9FFDF06DB7D2}"/>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xmlns="" r:id="rId7"/>
              </a:ext>
            </a:extLst>
          </a:blip>
          <a:stretch>
            <a:fillRect/>
          </a:stretch>
        </p:blipFill>
        <p:spPr>
          <a:xfrm>
            <a:off x="7511647" y="1410082"/>
            <a:ext cx="473269" cy="473269"/>
          </a:xfrm>
          <a:prstGeom prst="rect">
            <a:avLst/>
          </a:prstGeom>
        </p:spPr>
      </p:pic>
      <p:pic>
        <p:nvPicPr>
          <p:cNvPr id="51" name="Imagine 50">
            <a:extLst>
              <a:ext uri="{FF2B5EF4-FFF2-40B4-BE49-F238E27FC236}">
                <a16:creationId xmlns:a16="http://schemas.microsoft.com/office/drawing/2014/main" id="{40DF43C2-EE43-4689-A600-7C6DB0CE5049}"/>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xmlns="" r:id="rId9"/>
              </a:ext>
            </a:extLst>
          </a:blip>
          <a:stretch>
            <a:fillRect/>
          </a:stretch>
        </p:blipFill>
        <p:spPr>
          <a:xfrm>
            <a:off x="7445442" y="2211772"/>
            <a:ext cx="473269" cy="473269"/>
          </a:xfrm>
          <a:prstGeom prst="rect">
            <a:avLst/>
          </a:prstGeom>
        </p:spPr>
      </p:pic>
      <p:pic>
        <p:nvPicPr>
          <p:cNvPr id="52" name="Imagine 51">
            <a:extLst>
              <a:ext uri="{FF2B5EF4-FFF2-40B4-BE49-F238E27FC236}">
                <a16:creationId xmlns:a16="http://schemas.microsoft.com/office/drawing/2014/main" id="{2395CB13-0B42-4884-AFCD-90A6324C050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79365" y="2932047"/>
            <a:ext cx="473269" cy="473269"/>
          </a:xfrm>
          <a:prstGeom prst="rect">
            <a:avLst/>
          </a:prstGeom>
        </p:spPr>
      </p:pic>
      <p:pic>
        <p:nvPicPr>
          <p:cNvPr id="53" name="Imagine 52">
            <a:extLst>
              <a:ext uri="{FF2B5EF4-FFF2-40B4-BE49-F238E27FC236}">
                <a16:creationId xmlns:a16="http://schemas.microsoft.com/office/drawing/2014/main" id="{ABD61B09-618B-4EFA-86E7-D69058971B4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3113" y="1680182"/>
            <a:ext cx="751911" cy="789679"/>
          </a:xfrm>
          <a:prstGeom prst="rect">
            <a:avLst/>
          </a:prstGeom>
        </p:spPr>
      </p:pic>
      <p:pic>
        <p:nvPicPr>
          <p:cNvPr id="54" name="Imagine 53" descr="O imagine care conține text, miniatură&#10;&#10;Descriere generată automat">
            <a:extLst>
              <a:ext uri="{FF2B5EF4-FFF2-40B4-BE49-F238E27FC236}">
                <a16:creationId xmlns:a16="http://schemas.microsoft.com/office/drawing/2014/main" id="{4290C1DC-FBA8-4111-953C-A7435E07831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427160" y="3657498"/>
            <a:ext cx="660578" cy="660578"/>
          </a:xfrm>
          <a:prstGeom prst="rect">
            <a:avLst/>
          </a:prstGeom>
        </p:spPr>
      </p:pic>
      <p:pic>
        <p:nvPicPr>
          <p:cNvPr id="55" name="Imagine 54">
            <a:extLst>
              <a:ext uri="{FF2B5EF4-FFF2-40B4-BE49-F238E27FC236}">
                <a16:creationId xmlns:a16="http://schemas.microsoft.com/office/drawing/2014/main" id="{666A3FA7-5790-478F-B8BC-1D12B9BE3CB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354954" y="4656161"/>
            <a:ext cx="784364" cy="784364"/>
          </a:xfrm>
          <a:prstGeom prst="rect">
            <a:avLst/>
          </a:prstGeom>
        </p:spPr>
      </p:pic>
      <p:sp>
        <p:nvSpPr>
          <p:cNvPr id="56" name="CasetăText 55">
            <a:extLst>
              <a:ext uri="{FF2B5EF4-FFF2-40B4-BE49-F238E27FC236}">
                <a16:creationId xmlns:a16="http://schemas.microsoft.com/office/drawing/2014/main" id="{A57BF43C-BD5A-41E2-829C-4A4AF911EC78}"/>
              </a:ext>
            </a:extLst>
          </p:cNvPr>
          <p:cNvSpPr txBox="1"/>
          <p:nvPr/>
        </p:nvSpPr>
        <p:spPr>
          <a:xfrm>
            <a:off x="7984916" y="1461672"/>
            <a:ext cx="3143991" cy="369332"/>
          </a:xfrm>
          <a:prstGeom prst="rect">
            <a:avLst/>
          </a:prstGeom>
          <a:noFill/>
        </p:spPr>
        <p:txBody>
          <a:bodyPr wrap="square" rtlCol="0">
            <a:spAutoFit/>
          </a:bodyPr>
          <a:lstStyle/>
          <a:p>
            <a:r>
              <a:rPr lang="ro-RO" b="1" dirty="0">
                <a:latin typeface="+mj-lt"/>
                <a:cs typeface="Times New Roman" panose="02020603050405020304" pitchFamily="18" charset="0"/>
                <a:hlinkClick r:id="rId14">
                  <a:extLst>
                    <a:ext uri="{A12FA001-AC4F-418D-AE19-62706E023703}">
                      <ahyp:hlinkClr xmlns:ahyp="http://schemas.microsoft.com/office/drawing/2018/hyperlinkcolor" xmlns="" val="tx"/>
                    </a:ext>
                  </a:extLst>
                </a:hlinkClick>
              </a:rPr>
              <a:t>facebook.com/feam.ase</a:t>
            </a:r>
            <a:endParaRPr lang="ro-RO" b="1" dirty="0">
              <a:latin typeface="+mj-lt"/>
              <a:cs typeface="Times New Roman" panose="02020603050405020304" pitchFamily="18" charset="0"/>
            </a:endParaRPr>
          </a:p>
        </p:txBody>
      </p:sp>
      <p:sp>
        <p:nvSpPr>
          <p:cNvPr id="57" name="CasetăText 56">
            <a:extLst>
              <a:ext uri="{FF2B5EF4-FFF2-40B4-BE49-F238E27FC236}">
                <a16:creationId xmlns:a16="http://schemas.microsoft.com/office/drawing/2014/main" id="{532DAC73-EEF8-4D24-85EE-F74FD924F6A3}"/>
              </a:ext>
            </a:extLst>
          </p:cNvPr>
          <p:cNvSpPr txBox="1"/>
          <p:nvPr/>
        </p:nvSpPr>
        <p:spPr>
          <a:xfrm>
            <a:off x="7984916" y="2259687"/>
            <a:ext cx="3276600" cy="369332"/>
          </a:xfrm>
          <a:prstGeom prst="rect">
            <a:avLst/>
          </a:prstGeom>
          <a:noFill/>
        </p:spPr>
        <p:txBody>
          <a:bodyPr wrap="square" rtlCol="0">
            <a:spAutoFit/>
          </a:bodyPr>
          <a:lstStyle/>
          <a:p>
            <a:r>
              <a:rPr lang="ro-RO" b="1" dirty="0">
                <a:latin typeface="+mj-lt"/>
                <a:cs typeface="Times New Roman" panose="02020603050405020304" pitchFamily="18" charset="0"/>
                <a:hlinkClick r:id="rId15">
                  <a:extLst>
                    <a:ext uri="{A12FA001-AC4F-418D-AE19-62706E023703}">
                      <ahyp:hlinkClr xmlns:ahyp="http://schemas.microsoft.com/office/drawing/2018/hyperlinkcolor" xmlns="" val="tx"/>
                    </a:ext>
                  </a:extLst>
                </a:hlinkClick>
              </a:rPr>
              <a:t>instagram.com/eam.ase/</a:t>
            </a:r>
            <a:endParaRPr lang="ro-RO" b="1" dirty="0">
              <a:latin typeface="+mj-lt"/>
              <a:cs typeface="Times New Roman" panose="02020603050405020304" pitchFamily="18" charset="0"/>
            </a:endParaRPr>
          </a:p>
        </p:txBody>
      </p:sp>
      <p:sp>
        <p:nvSpPr>
          <p:cNvPr id="58" name="CasetăText 57">
            <a:extLst>
              <a:ext uri="{FF2B5EF4-FFF2-40B4-BE49-F238E27FC236}">
                <a16:creationId xmlns:a16="http://schemas.microsoft.com/office/drawing/2014/main" id="{6DE14F3A-D193-4BE4-BD7D-CC0FCBA2A4C8}"/>
              </a:ext>
            </a:extLst>
          </p:cNvPr>
          <p:cNvSpPr txBox="1"/>
          <p:nvPr/>
        </p:nvSpPr>
        <p:spPr>
          <a:xfrm>
            <a:off x="8032347" y="2993635"/>
            <a:ext cx="4135269" cy="369332"/>
          </a:xfrm>
          <a:prstGeom prst="rect">
            <a:avLst/>
          </a:prstGeom>
          <a:noFill/>
        </p:spPr>
        <p:txBody>
          <a:bodyPr wrap="square" rtlCol="0">
            <a:spAutoFit/>
          </a:bodyPr>
          <a:lstStyle/>
          <a:p>
            <a:r>
              <a:rPr lang="ro-RO" b="1" dirty="0">
                <a:latin typeface="+mj-lt"/>
                <a:cs typeface="Times New Roman" panose="02020603050405020304" pitchFamily="18" charset="0"/>
                <a:hlinkClick r:id="rId16">
                  <a:extLst>
                    <a:ext uri="{A12FA001-AC4F-418D-AE19-62706E023703}">
                      <ahyp:hlinkClr xmlns:ahyp="http://schemas.microsoft.com/office/drawing/2018/hyperlinkcolor" xmlns="" val="tx"/>
                    </a:ext>
                  </a:extLst>
                </a:hlinkClick>
              </a:rPr>
              <a:t>tiktok.com/@eamase</a:t>
            </a:r>
            <a:endParaRPr lang="ro-RO" b="1" dirty="0">
              <a:latin typeface="+mj-lt"/>
              <a:cs typeface="Times New Roman" panose="02020603050405020304" pitchFamily="18" charset="0"/>
            </a:endParaRPr>
          </a:p>
        </p:txBody>
      </p:sp>
      <p:pic>
        <p:nvPicPr>
          <p:cNvPr id="59" name="Imagine 58">
            <a:extLst>
              <a:ext uri="{FF2B5EF4-FFF2-40B4-BE49-F238E27FC236}">
                <a16:creationId xmlns:a16="http://schemas.microsoft.com/office/drawing/2014/main" id="{79B61980-F453-477E-A533-0C6818B71718}"/>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521879" y="5795425"/>
            <a:ext cx="471140" cy="722305"/>
          </a:xfrm>
          <a:prstGeom prst="rect">
            <a:avLst/>
          </a:prstGeom>
        </p:spPr>
      </p:pic>
      <p:sp>
        <p:nvSpPr>
          <p:cNvPr id="24" name="TextBox 23">
            <a:extLst>
              <a:ext uri="{FF2B5EF4-FFF2-40B4-BE49-F238E27FC236}">
                <a16:creationId xmlns:a16="http://schemas.microsoft.com/office/drawing/2014/main" id="{F389C7A9-09CD-4206-876C-A991609594BB}"/>
              </a:ext>
            </a:extLst>
          </p:cNvPr>
          <p:cNvSpPr txBox="1"/>
          <p:nvPr/>
        </p:nvSpPr>
        <p:spPr>
          <a:xfrm>
            <a:off x="1492213" y="4646056"/>
            <a:ext cx="5791201" cy="923330"/>
          </a:xfrm>
          <a:prstGeom prst="rect">
            <a:avLst/>
          </a:prstGeom>
          <a:noFill/>
        </p:spPr>
        <p:txBody>
          <a:bodyPr wrap="square">
            <a:spAutoFit/>
          </a:bodyPr>
          <a:lstStyle/>
          <a:p>
            <a:r>
              <a:rPr lang="ro-RO" b="1" dirty="0"/>
              <a:t>PROF. UNIV. DR. LĂDARU GEORGIANA-RALUCA</a:t>
            </a:r>
          </a:p>
          <a:p>
            <a:r>
              <a:rPr lang="ro-RO" b="1" dirty="0">
                <a:hlinkClick r:id="rId18">
                  <a:extLst>
                    <a:ext uri="{A12FA001-AC4F-418D-AE19-62706E023703}">
                      <ahyp:hlinkClr xmlns:ahyp="http://schemas.microsoft.com/office/drawing/2018/hyperlinkcolor" xmlns="" val="tx"/>
                    </a:ext>
                  </a:extLst>
                </a:hlinkClick>
              </a:rPr>
              <a:t>raluca.ladaru@eam.ase.ro</a:t>
            </a:r>
            <a:endParaRPr lang="ro-RO" b="1" dirty="0"/>
          </a:p>
          <a:p>
            <a:r>
              <a:rPr lang="ro-RO" b="1" dirty="0"/>
              <a:t>0757.051.404</a:t>
            </a:r>
          </a:p>
        </p:txBody>
      </p:sp>
      <p:sp>
        <p:nvSpPr>
          <p:cNvPr id="26" name="TextBox 25">
            <a:extLst>
              <a:ext uri="{FF2B5EF4-FFF2-40B4-BE49-F238E27FC236}">
                <a16:creationId xmlns:a16="http://schemas.microsoft.com/office/drawing/2014/main" id="{1798A61C-F0FF-41D2-A552-4D5E0421D34E}"/>
              </a:ext>
            </a:extLst>
          </p:cNvPr>
          <p:cNvSpPr txBox="1"/>
          <p:nvPr/>
        </p:nvSpPr>
        <p:spPr>
          <a:xfrm>
            <a:off x="1492213" y="3093844"/>
            <a:ext cx="4556821" cy="1189250"/>
          </a:xfrm>
          <a:prstGeom prst="rect">
            <a:avLst/>
          </a:prstGeom>
          <a:noFill/>
        </p:spPr>
        <p:txBody>
          <a:bodyPr wrap="square">
            <a:spAutoFit/>
          </a:bodyPr>
          <a:lstStyle/>
          <a:p>
            <a:r>
              <a:rPr lang="ro-RO" b="1" dirty="0"/>
              <a:t>PROGRAM AUDIENȚE DIRECTOR ȘCOALA DOCTORALĂ ECONOMIE II</a:t>
            </a:r>
          </a:p>
          <a:p>
            <a:r>
              <a:rPr lang="ro-RO" b="1" dirty="0"/>
              <a:t>Luni, 15:00-16:30</a:t>
            </a:r>
          </a:p>
          <a:p>
            <a:r>
              <a:rPr lang="ro-RO" b="1" dirty="0"/>
              <a:t>Sala 3202, Clădirea Mihail Moxa, nr. 5-7</a:t>
            </a:r>
          </a:p>
        </p:txBody>
      </p:sp>
      <p:pic>
        <p:nvPicPr>
          <p:cNvPr id="7" name="Picture 6">
            <a:extLst>
              <a:ext uri="{FF2B5EF4-FFF2-40B4-BE49-F238E27FC236}">
                <a16:creationId xmlns:a16="http://schemas.microsoft.com/office/drawing/2014/main" id="{2C9BC0CC-7CDF-45D7-AF44-6561274B3556}"/>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86539" y="4689685"/>
            <a:ext cx="797688" cy="797688"/>
          </a:xfrm>
          <a:prstGeom prst="rect">
            <a:avLst/>
          </a:prstGeom>
        </p:spPr>
      </p:pic>
      <p:pic>
        <p:nvPicPr>
          <p:cNvPr id="4098" name="Picture 2" descr="10 Tips for Better One-on-One Meetings">
            <a:extLst>
              <a:ext uri="{FF2B5EF4-FFF2-40B4-BE49-F238E27FC236}">
                <a16:creationId xmlns:a16="http://schemas.microsoft.com/office/drawing/2014/main" id="{81FFF1DE-22C8-407F-9AC6-333EF7B63D81}"/>
              </a:ext>
            </a:extLst>
          </p:cNvPr>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l="18488" t="-2156" r="18787"/>
          <a:stretch/>
        </p:blipFill>
        <p:spPr bwMode="auto">
          <a:xfrm>
            <a:off x="221205" y="3058592"/>
            <a:ext cx="1191295" cy="13549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319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reptunghi 12">
            <a:extLst>
              <a:ext uri="{FF2B5EF4-FFF2-40B4-BE49-F238E27FC236}">
                <a16:creationId xmlns:a16="http://schemas.microsoft.com/office/drawing/2014/main" id="{C063867D-DBD2-4C0F-99FB-D015127B1588}"/>
              </a:ext>
            </a:extLst>
          </p:cNvPr>
          <p:cNvSpPr/>
          <p:nvPr/>
        </p:nvSpPr>
        <p:spPr>
          <a:xfrm>
            <a:off x="0" y="596901"/>
            <a:ext cx="12188825" cy="533398"/>
          </a:xfrm>
          <a:prstGeom prst="rect">
            <a:avLst/>
          </a:prstGeom>
          <a:solidFill>
            <a:srgbClr val="5B7F8B"/>
          </a:solidFill>
          <a:ln>
            <a:solidFill>
              <a:srgbClr val="5B7F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latin typeface="+mj-lt"/>
            </a:endParaRPr>
          </a:p>
        </p:txBody>
      </p:sp>
      <p:cxnSp>
        <p:nvCxnSpPr>
          <p:cNvPr id="14" name="Conector drept 13">
            <a:extLst>
              <a:ext uri="{FF2B5EF4-FFF2-40B4-BE49-F238E27FC236}">
                <a16:creationId xmlns:a16="http://schemas.microsoft.com/office/drawing/2014/main" id="{718D5253-EBF1-479F-A822-3E1206BEC158}"/>
              </a:ext>
            </a:extLst>
          </p:cNvPr>
          <p:cNvCxnSpPr>
            <a:cxnSpLocks/>
          </p:cNvCxnSpPr>
          <p:nvPr/>
        </p:nvCxnSpPr>
        <p:spPr>
          <a:xfrm>
            <a:off x="-1" y="533400"/>
            <a:ext cx="12188825" cy="0"/>
          </a:xfrm>
          <a:prstGeom prst="line">
            <a:avLst/>
          </a:prstGeom>
          <a:ln>
            <a:solidFill>
              <a:srgbClr val="5B7F8B"/>
            </a:solidFill>
          </a:ln>
        </p:spPr>
        <p:style>
          <a:lnRef idx="3">
            <a:schemeClr val="dk1"/>
          </a:lnRef>
          <a:fillRef idx="0">
            <a:schemeClr val="dk1"/>
          </a:fillRef>
          <a:effectRef idx="2">
            <a:schemeClr val="dk1"/>
          </a:effectRef>
          <a:fontRef idx="minor">
            <a:schemeClr val="tx1"/>
          </a:fontRef>
        </p:style>
      </p:cxnSp>
      <p:sp>
        <p:nvSpPr>
          <p:cNvPr id="20" name="Titlu 2">
            <a:extLst>
              <a:ext uri="{FF2B5EF4-FFF2-40B4-BE49-F238E27FC236}">
                <a16:creationId xmlns:a16="http://schemas.microsoft.com/office/drawing/2014/main" id="{4F567F2B-888C-4B90-992B-C3FEFBF903AD}"/>
              </a:ext>
            </a:extLst>
          </p:cNvPr>
          <p:cNvSpPr txBox="1">
            <a:spLocks/>
          </p:cNvSpPr>
          <p:nvPr/>
        </p:nvSpPr>
        <p:spPr>
          <a:xfrm>
            <a:off x="74613" y="219680"/>
            <a:ext cx="11125200" cy="1863671"/>
          </a:xfrm>
          <a:prstGeom prst="rect">
            <a:avLst/>
          </a:prstGeom>
        </p:spPr>
        <p:txBody>
          <a:bodyPr rtlCol="0" anchor="b">
            <a:noAutofit/>
          </a:bodyPr>
          <a:lstStyle>
            <a:lvl1pPr algn="l" defTabSz="914400" rtl="0" eaLnBrk="1" latinLnBrk="0" hangingPunct="1">
              <a:lnSpc>
                <a:spcPct val="90000"/>
              </a:lnSpc>
              <a:spcBef>
                <a:spcPct val="0"/>
              </a:spcBef>
              <a:buNone/>
              <a:defRPr sz="3600" kern="1200">
                <a:solidFill>
                  <a:schemeClr val="tx1"/>
                </a:solidFill>
                <a:latin typeface="Calibri" panose="020F0502020204030204" pitchFamily="34" charset="0"/>
                <a:ea typeface="+mj-ea"/>
                <a:cs typeface="+mj-cs"/>
              </a:defRPr>
            </a:lvl1pPr>
          </a:lstStyle>
          <a:p>
            <a:pPr algn="ctr"/>
            <a:endParaRPr lang="ro-RO" sz="2800" dirty="0">
              <a:effectLst/>
              <a:latin typeface="+mj-lt"/>
              <a:cs typeface="Arial" panose="020B0604020202020204" pitchFamily="34" charset="0"/>
            </a:endParaRPr>
          </a:p>
        </p:txBody>
      </p:sp>
      <p:sp>
        <p:nvSpPr>
          <p:cNvPr id="23" name="Titlu 2">
            <a:extLst>
              <a:ext uri="{FF2B5EF4-FFF2-40B4-BE49-F238E27FC236}">
                <a16:creationId xmlns:a16="http://schemas.microsoft.com/office/drawing/2014/main" id="{8252B970-DB7A-4BCF-AEEF-69148F88DF8A}"/>
              </a:ext>
            </a:extLst>
          </p:cNvPr>
          <p:cNvSpPr txBox="1">
            <a:spLocks/>
          </p:cNvSpPr>
          <p:nvPr/>
        </p:nvSpPr>
        <p:spPr>
          <a:xfrm>
            <a:off x="1522412" y="3276600"/>
            <a:ext cx="10216568" cy="1392936"/>
          </a:xfrm>
          <a:prstGeom prst="rect">
            <a:avLst/>
          </a:prstGeom>
        </p:spPr>
        <p:txBody>
          <a:bodyPr rtlCol="0" anchor="b">
            <a:noAutofit/>
          </a:bodyPr>
          <a:lstStyle>
            <a:lvl1pPr algn="l" defTabSz="914400" rtl="0" eaLnBrk="1" latinLnBrk="0" hangingPunct="1">
              <a:lnSpc>
                <a:spcPct val="90000"/>
              </a:lnSpc>
              <a:spcBef>
                <a:spcPct val="0"/>
              </a:spcBef>
              <a:buNone/>
              <a:defRPr sz="3600" kern="1200">
                <a:solidFill>
                  <a:schemeClr val="tx1"/>
                </a:solidFill>
                <a:latin typeface="Calibri" panose="020F0502020204030204" pitchFamily="34" charset="0"/>
                <a:ea typeface="+mj-ea"/>
                <a:cs typeface="+mj-cs"/>
              </a:defRPr>
            </a:lvl1pPr>
          </a:lstStyle>
          <a:p>
            <a:pPr>
              <a:lnSpc>
                <a:spcPct val="150000"/>
              </a:lnSpc>
            </a:pPr>
            <a:r>
              <a:rPr lang="ro-RO" sz="2000" dirty="0">
                <a:latin typeface="+mn-lt"/>
              </a:rPr>
              <a:t>Instituția de învățământ superior: Academia de Studii Economice din București </a:t>
            </a:r>
          </a:p>
          <a:p>
            <a:pPr>
              <a:lnSpc>
                <a:spcPct val="150000"/>
              </a:lnSpc>
            </a:pPr>
            <a:r>
              <a:rPr lang="nl-NL" sz="2000" dirty="0">
                <a:latin typeface="+mn-lt"/>
              </a:rPr>
              <a:t>Domeniul de studii universitare de doctorat: ECONOMIE </a:t>
            </a:r>
          </a:p>
          <a:p>
            <a:pPr>
              <a:lnSpc>
                <a:spcPct val="150000"/>
              </a:lnSpc>
            </a:pPr>
            <a:r>
              <a:rPr lang="ro-RO" sz="2000" dirty="0">
                <a:latin typeface="+mn-lt"/>
              </a:rPr>
              <a:t>Programul de studii universitare de doctorat evaluat la vizită: Economie II </a:t>
            </a:r>
          </a:p>
          <a:p>
            <a:pPr>
              <a:lnSpc>
                <a:spcPct val="150000"/>
              </a:lnSpc>
            </a:pPr>
            <a:r>
              <a:rPr lang="ro-RO" sz="2000" dirty="0">
                <a:latin typeface="+mn-lt"/>
              </a:rPr>
              <a:t>Durata studiilor: 4 ani</a:t>
            </a:r>
            <a:endParaRPr lang="ro-RO" sz="2000" dirty="0">
              <a:latin typeface="+mn-lt"/>
              <a:cs typeface="Arial" panose="020B0604020202020204" pitchFamily="34" charset="0"/>
            </a:endParaRPr>
          </a:p>
          <a:p>
            <a:pPr>
              <a:lnSpc>
                <a:spcPct val="150000"/>
              </a:lnSpc>
            </a:pPr>
            <a:r>
              <a:rPr lang="ro-RO" sz="2000" dirty="0">
                <a:latin typeface="+mn-lt"/>
              </a:rPr>
              <a:t>Nr. credite: </a:t>
            </a:r>
            <a:r>
              <a:rPr lang="en-US" sz="2000" dirty="0">
                <a:latin typeface="+mn-lt"/>
              </a:rPr>
              <a:t>240</a:t>
            </a:r>
            <a:r>
              <a:rPr lang="ro-RO" sz="2000" dirty="0">
                <a:latin typeface="+mn-lt"/>
              </a:rPr>
              <a:t> ECTS </a:t>
            </a:r>
          </a:p>
        </p:txBody>
      </p:sp>
      <p:sp>
        <p:nvSpPr>
          <p:cNvPr id="24" name="Dreptunghi 23">
            <a:extLst>
              <a:ext uri="{FF2B5EF4-FFF2-40B4-BE49-F238E27FC236}">
                <a16:creationId xmlns:a16="http://schemas.microsoft.com/office/drawing/2014/main" id="{C918E44B-B718-49E6-8141-722A467343BE}"/>
              </a:ext>
            </a:extLst>
          </p:cNvPr>
          <p:cNvSpPr/>
          <p:nvPr/>
        </p:nvSpPr>
        <p:spPr>
          <a:xfrm>
            <a:off x="379412" y="1934914"/>
            <a:ext cx="4677563" cy="369332"/>
          </a:xfrm>
          <a:prstGeom prst="rect">
            <a:avLst/>
          </a:prstGeom>
        </p:spPr>
        <p:txBody>
          <a:bodyPr wrap="none">
            <a:spAutoFit/>
          </a:bodyPr>
          <a:lstStyle/>
          <a:p>
            <a:pPr marL="285750" indent="-285750" algn="ctr">
              <a:buFont typeface="Wingdings" panose="05000000000000000000" pitchFamily="2" charset="2"/>
              <a:buChar char="ü"/>
            </a:pPr>
            <a:r>
              <a:rPr lang="en-US" b="1" dirty="0">
                <a:latin typeface="+mj-lt"/>
                <a:cs typeface="Arial" panose="020B0604020202020204" pitchFamily="34" charset="0"/>
              </a:rPr>
              <a:t>Program</a:t>
            </a:r>
            <a:r>
              <a:rPr lang="ro-RO" b="1" dirty="0">
                <a:latin typeface="+mj-lt"/>
                <a:cs typeface="Arial" panose="020B0604020202020204" pitchFamily="34" charset="0"/>
              </a:rPr>
              <a:t> de studii universitare de doctorat</a:t>
            </a:r>
          </a:p>
        </p:txBody>
      </p:sp>
      <p:sp>
        <p:nvSpPr>
          <p:cNvPr id="28" name="Titlu 12">
            <a:extLst>
              <a:ext uri="{FF2B5EF4-FFF2-40B4-BE49-F238E27FC236}">
                <a16:creationId xmlns:a16="http://schemas.microsoft.com/office/drawing/2014/main" id="{36BBD252-903A-4EC4-BFA8-ED90882B0AB7}"/>
              </a:ext>
            </a:extLst>
          </p:cNvPr>
          <p:cNvSpPr txBox="1">
            <a:spLocks/>
          </p:cNvSpPr>
          <p:nvPr/>
        </p:nvSpPr>
        <p:spPr>
          <a:xfrm>
            <a:off x="1448547" y="685783"/>
            <a:ext cx="9144001" cy="1219200"/>
          </a:xfrm>
          <a:prstGeom prst="rect">
            <a:avLst/>
          </a:prstGeom>
        </p:spPr>
        <p:txBody>
          <a:bodyPr rtlCol="0"/>
          <a:lstStyle>
            <a:lvl1pPr algn="l" defTabSz="914400" rtl="0" eaLnBrk="1" latinLnBrk="0" hangingPunct="1">
              <a:lnSpc>
                <a:spcPct val="90000"/>
              </a:lnSpc>
              <a:spcBef>
                <a:spcPct val="0"/>
              </a:spcBef>
              <a:buNone/>
              <a:defRPr sz="3600" kern="1200">
                <a:solidFill>
                  <a:schemeClr val="tx1"/>
                </a:solidFill>
                <a:latin typeface="Calibri" panose="020F0502020204030204" pitchFamily="34" charset="0"/>
                <a:ea typeface="+mj-ea"/>
                <a:cs typeface="+mj-cs"/>
              </a:defRPr>
            </a:lvl1pPr>
          </a:lstStyle>
          <a:p>
            <a:pPr algn="ctr"/>
            <a:r>
              <a:rPr lang="ro-RO" sz="2000" dirty="0">
                <a:solidFill>
                  <a:schemeClr val="bg1"/>
                </a:solidFill>
                <a:latin typeface="+mj-lt"/>
              </a:rPr>
              <a:t>FACULTATEA DE ECONOMIE AGROALIMENTARĂ ŞI A MEDIULUI</a:t>
            </a:r>
          </a:p>
        </p:txBody>
      </p:sp>
      <p:pic>
        <p:nvPicPr>
          <p:cNvPr id="17" name="Imagine 16">
            <a:extLst>
              <a:ext uri="{FF2B5EF4-FFF2-40B4-BE49-F238E27FC236}">
                <a16:creationId xmlns:a16="http://schemas.microsoft.com/office/drawing/2014/main" id="{6741A905-17D8-41C0-93FB-33DCE2CF05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933" y="630792"/>
            <a:ext cx="636816" cy="495301"/>
          </a:xfrm>
          <a:prstGeom prst="rect">
            <a:avLst/>
          </a:prstGeom>
        </p:spPr>
      </p:pic>
      <p:pic>
        <p:nvPicPr>
          <p:cNvPr id="18" name="Imagine 17" descr="O imagine care conține text, miniatură&#10;&#10;Descriere generată automat">
            <a:extLst>
              <a:ext uri="{FF2B5EF4-FFF2-40B4-BE49-F238E27FC236}">
                <a16:creationId xmlns:a16="http://schemas.microsoft.com/office/drawing/2014/main" id="{33DFF29B-9DBE-4E84-B150-70AF424A9F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19385" y="695845"/>
            <a:ext cx="896327" cy="335510"/>
          </a:xfrm>
          <a:prstGeom prst="rect">
            <a:avLst/>
          </a:prstGeom>
        </p:spPr>
      </p:pic>
    </p:spTree>
    <p:extLst>
      <p:ext uri="{BB962C8B-B14F-4D97-AF65-F5344CB8AC3E}">
        <p14:creationId xmlns:p14="http://schemas.microsoft.com/office/powerpoint/2010/main" val="902157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334C858F-C389-4E57-922F-20A5BB0F0A19}"/>
              </a:ext>
            </a:extLst>
          </p:cNvPr>
          <p:cNvSpPr/>
          <p:nvPr/>
        </p:nvSpPr>
        <p:spPr>
          <a:xfrm>
            <a:off x="0" y="596901"/>
            <a:ext cx="12188825" cy="533398"/>
          </a:xfrm>
          <a:prstGeom prst="rect">
            <a:avLst/>
          </a:prstGeom>
          <a:solidFill>
            <a:srgbClr val="5B7F8B"/>
          </a:solidFill>
          <a:ln>
            <a:solidFill>
              <a:srgbClr val="5B7F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latin typeface="+mj-lt"/>
            </a:endParaRPr>
          </a:p>
        </p:txBody>
      </p:sp>
      <p:cxnSp>
        <p:nvCxnSpPr>
          <p:cNvPr id="3" name="Conector drept 2">
            <a:extLst>
              <a:ext uri="{FF2B5EF4-FFF2-40B4-BE49-F238E27FC236}">
                <a16:creationId xmlns:a16="http://schemas.microsoft.com/office/drawing/2014/main" id="{DA7A0512-F379-417D-B3D3-D6A6AF9466CB}"/>
              </a:ext>
            </a:extLst>
          </p:cNvPr>
          <p:cNvCxnSpPr>
            <a:cxnSpLocks/>
          </p:cNvCxnSpPr>
          <p:nvPr/>
        </p:nvCxnSpPr>
        <p:spPr>
          <a:xfrm>
            <a:off x="-1" y="533400"/>
            <a:ext cx="12188825" cy="0"/>
          </a:xfrm>
          <a:prstGeom prst="line">
            <a:avLst/>
          </a:prstGeom>
          <a:ln>
            <a:solidFill>
              <a:srgbClr val="5B7F8B"/>
            </a:solidFill>
          </a:ln>
        </p:spPr>
        <p:style>
          <a:lnRef idx="3">
            <a:schemeClr val="dk1"/>
          </a:lnRef>
          <a:fillRef idx="0">
            <a:schemeClr val="dk1"/>
          </a:fillRef>
          <a:effectRef idx="2">
            <a:schemeClr val="dk1"/>
          </a:effectRef>
          <a:fontRef idx="minor">
            <a:schemeClr val="tx1"/>
          </a:fontRef>
        </p:style>
      </p:cxnSp>
      <p:sp>
        <p:nvSpPr>
          <p:cNvPr id="8" name="Titlu 12">
            <a:extLst>
              <a:ext uri="{FF2B5EF4-FFF2-40B4-BE49-F238E27FC236}">
                <a16:creationId xmlns:a16="http://schemas.microsoft.com/office/drawing/2014/main" id="{51932E7F-7F32-4D24-9380-A46B8F922717}"/>
              </a:ext>
            </a:extLst>
          </p:cNvPr>
          <p:cNvSpPr txBox="1">
            <a:spLocks/>
          </p:cNvSpPr>
          <p:nvPr/>
        </p:nvSpPr>
        <p:spPr>
          <a:xfrm>
            <a:off x="1016229" y="596901"/>
            <a:ext cx="9345384" cy="774699"/>
          </a:xfrm>
          <a:prstGeom prst="rect">
            <a:avLst/>
          </a:prstGeom>
        </p:spPr>
        <p:txBody>
          <a:bodyPr rtlCol="0"/>
          <a:lstStyle>
            <a:lvl1pPr algn="l" defTabSz="914400" rtl="0" eaLnBrk="1" latinLnBrk="0" hangingPunct="1">
              <a:lnSpc>
                <a:spcPct val="90000"/>
              </a:lnSpc>
              <a:spcBef>
                <a:spcPct val="0"/>
              </a:spcBef>
              <a:buNone/>
              <a:defRPr sz="3600" kern="1200">
                <a:solidFill>
                  <a:schemeClr val="tx1"/>
                </a:solidFill>
                <a:latin typeface="Calibri" panose="020F0502020204030204" pitchFamily="34" charset="0"/>
                <a:ea typeface="+mj-ea"/>
                <a:cs typeface="+mj-cs"/>
              </a:defRPr>
            </a:lvl1pPr>
          </a:lstStyle>
          <a:p>
            <a:pPr algn="ctr">
              <a:lnSpc>
                <a:spcPct val="150000"/>
              </a:lnSpc>
            </a:pPr>
            <a:r>
              <a:rPr lang="ro-RO" sz="2400" b="1" dirty="0">
                <a:solidFill>
                  <a:schemeClr val="bg1"/>
                </a:solidFill>
                <a:latin typeface="+mj-lt"/>
                <a:cs typeface="Times New Roman" panose="02020603050405020304" pitchFamily="18" charset="0"/>
              </a:rPr>
              <a:t>ȘCOALA DOCTORALĂ ECONOMIE II</a:t>
            </a:r>
          </a:p>
        </p:txBody>
      </p:sp>
      <p:sp>
        <p:nvSpPr>
          <p:cNvPr id="7" name="Dreptunghi 6">
            <a:extLst>
              <a:ext uri="{FF2B5EF4-FFF2-40B4-BE49-F238E27FC236}">
                <a16:creationId xmlns:a16="http://schemas.microsoft.com/office/drawing/2014/main" id="{BA8A949D-F6AA-4CBC-8F41-CDC41ED46497}"/>
              </a:ext>
            </a:extLst>
          </p:cNvPr>
          <p:cNvSpPr/>
          <p:nvPr/>
        </p:nvSpPr>
        <p:spPr>
          <a:xfrm>
            <a:off x="408401" y="1752600"/>
            <a:ext cx="11201399" cy="4662815"/>
          </a:xfrm>
          <a:prstGeom prst="rect">
            <a:avLst/>
          </a:prstGeom>
        </p:spPr>
        <p:txBody>
          <a:bodyPr wrap="square">
            <a:spAutoFit/>
          </a:bodyPr>
          <a:lstStyle/>
          <a:p>
            <a:pPr algn="just">
              <a:lnSpc>
                <a:spcPct val="150000"/>
              </a:lnSpc>
            </a:pPr>
            <a:r>
              <a:rPr lang="en-US" dirty="0">
                <a:latin typeface="+mj-lt"/>
              </a:rPr>
              <a:t>	</a:t>
            </a:r>
            <a:r>
              <a:rPr lang="ro-RO" dirty="0">
                <a:latin typeface="+mj-lt"/>
              </a:rPr>
              <a:t>Pregatirea doctorală în Facultatea Economie Agroalimentară și a Mediului are o tradiție de patru decenii, aceasta desfașurându-se potrivit regulamentelor adoptate în diferite perioade și fiind urmată atât de absolvenții facultății cât și de cei ai altor facultăți și universități din țară și din strainatate. Astfel, în perioada 1956-1965, numărul aspiranzilor (persoanele ce urmau pregătirea doctorală) care au obținut titlul de candidat în științe în specialitatea Economia Agriculturii a fost relativ mic, de numai 5 persoane, dar faptul în sine demonstrează atenția specială acordată acestui domeniu de cunoaștere.</a:t>
            </a:r>
            <a:endParaRPr lang="en-US" dirty="0">
              <a:latin typeface="+mj-lt"/>
            </a:endParaRPr>
          </a:p>
          <a:p>
            <a:pPr algn="just">
              <a:lnSpc>
                <a:spcPct val="150000"/>
              </a:lnSpc>
            </a:pPr>
            <a:r>
              <a:rPr lang="en-US" dirty="0"/>
              <a:t>	</a:t>
            </a:r>
            <a:r>
              <a:rPr lang="ro-RO" dirty="0"/>
              <a:t>Începând cu anul 2000, în lista domeniilor și specializărilor de doctorat, domeniul fundamental Științe economice, domeniul Economie, regăsim specializarea Economie agrară, iar începând cu anul universitar 2005-2006 programul de doctorat a introdus cerințe noi și alt mod de desfășurare, sub forma Școlii doctorale a ASE, care avea subordonată câte o școală pentru fiecare domeniu de pregătire. </a:t>
            </a:r>
          </a:p>
          <a:p>
            <a:pPr algn="just">
              <a:lnSpc>
                <a:spcPct val="150000"/>
              </a:lnSpc>
            </a:pPr>
            <a:endParaRPr lang="ro-RO" i="1" dirty="0">
              <a:latin typeface="+mj-lt"/>
              <a:cs typeface="Arial" panose="020B0604020202020204" pitchFamily="34" charset="0"/>
            </a:endParaRPr>
          </a:p>
        </p:txBody>
      </p:sp>
      <p:pic>
        <p:nvPicPr>
          <p:cNvPr id="15" name="Imagine 14">
            <a:extLst>
              <a:ext uri="{FF2B5EF4-FFF2-40B4-BE49-F238E27FC236}">
                <a16:creationId xmlns:a16="http://schemas.microsoft.com/office/drawing/2014/main" id="{50BF7656-6607-45BD-9993-C1830F9CCF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412" y="615949"/>
            <a:ext cx="636816" cy="495301"/>
          </a:xfrm>
          <a:prstGeom prst="rect">
            <a:avLst/>
          </a:prstGeom>
        </p:spPr>
      </p:pic>
      <p:pic>
        <p:nvPicPr>
          <p:cNvPr id="17" name="Imagine 16" descr="O imagine care conține text, miniatură&#10;&#10;Descriere generată automat">
            <a:extLst>
              <a:ext uri="{FF2B5EF4-FFF2-40B4-BE49-F238E27FC236}">
                <a16:creationId xmlns:a16="http://schemas.microsoft.com/office/drawing/2014/main" id="{10C671DB-8605-44AA-A953-8BFB932DCD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81515" y="695844"/>
            <a:ext cx="896327" cy="335510"/>
          </a:xfrm>
          <a:prstGeom prst="rect">
            <a:avLst/>
          </a:prstGeom>
        </p:spPr>
      </p:pic>
    </p:spTree>
    <p:extLst>
      <p:ext uri="{BB962C8B-B14F-4D97-AF65-F5344CB8AC3E}">
        <p14:creationId xmlns:p14="http://schemas.microsoft.com/office/powerpoint/2010/main" val="92922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5DD2DBA3-D21F-4F97-973D-DC59599C43CF}"/>
              </a:ext>
            </a:extLst>
          </p:cNvPr>
          <p:cNvSpPr/>
          <p:nvPr/>
        </p:nvSpPr>
        <p:spPr>
          <a:xfrm>
            <a:off x="0" y="596901"/>
            <a:ext cx="12188825" cy="533398"/>
          </a:xfrm>
          <a:prstGeom prst="rect">
            <a:avLst/>
          </a:prstGeom>
          <a:solidFill>
            <a:srgbClr val="5B7F8B"/>
          </a:solidFill>
          <a:ln>
            <a:solidFill>
              <a:srgbClr val="5B7F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latin typeface="+mj-lt"/>
            </a:endParaRPr>
          </a:p>
        </p:txBody>
      </p:sp>
      <p:cxnSp>
        <p:nvCxnSpPr>
          <p:cNvPr id="3" name="Conector drept 2">
            <a:extLst>
              <a:ext uri="{FF2B5EF4-FFF2-40B4-BE49-F238E27FC236}">
                <a16:creationId xmlns:a16="http://schemas.microsoft.com/office/drawing/2014/main" id="{B862B2CB-A065-4E03-B6E4-EDF49282C309}"/>
              </a:ext>
            </a:extLst>
          </p:cNvPr>
          <p:cNvCxnSpPr>
            <a:cxnSpLocks/>
          </p:cNvCxnSpPr>
          <p:nvPr/>
        </p:nvCxnSpPr>
        <p:spPr>
          <a:xfrm>
            <a:off x="-1" y="533400"/>
            <a:ext cx="12188825" cy="0"/>
          </a:xfrm>
          <a:prstGeom prst="line">
            <a:avLst/>
          </a:prstGeom>
          <a:ln>
            <a:solidFill>
              <a:srgbClr val="5B7F8B"/>
            </a:solidFill>
          </a:ln>
        </p:spPr>
        <p:style>
          <a:lnRef idx="3">
            <a:schemeClr val="dk1"/>
          </a:lnRef>
          <a:fillRef idx="0">
            <a:schemeClr val="dk1"/>
          </a:fillRef>
          <a:effectRef idx="2">
            <a:schemeClr val="dk1"/>
          </a:effectRef>
          <a:fontRef idx="minor">
            <a:schemeClr val="tx1"/>
          </a:fontRef>
        </p:style>
      </p:cxnSp>
      <p:sp>
        <p:nvSpPr>
          <p:cNvPr id="9" name="Titlu 12">
            <a:extLst>
              <a:ext uri="{FF2B5EF4-FFF2-40B4-BE49-F238E27FC236}">
                <a16:creationId xmlns:a16="http://schemas.microsoft.com/office/drawing/2014/main" id="{32BEBE88-A5DB-4974-AC18-A2F513822EC1}"/>
              </a:ext>
            </a:extLst>
          </p:cNvPr>
          <p:cNvSpPr txBox="1">
            <a:spLocks/>
          </p:cNvSpPr>
          <p:nvPr/>
        </p:nvSpPr>
        <p:spPr>
          <a:xfrm>
            <a:off x="2544468" y="490292"/>
            <a:ext cx="8535992" cy="533382"/>
          </a:xfrm>
          <a:prstGeom prst="rect">
            <a:avLst/>
          </a:prstGeom>
        </p:spPr>
        <p:txBody>
          <a:bodyPr rtlCol="0"/>
          <a:lstStyle>
            <a:lvl1pPr algn="l" defTabSz="914400" rtl="0" eaLnBrk="1" latinLnBrk="0" hangingPunct="1">
              <a:lnSpc>
                <a:spcPct val="90000"/>
              </a:lnSpc>
              <a:spcBef>
                <a:spcPct val="0"/>
              </a:spcBef>
              <a:buNone/>
              <a:defRPr sz="3600" kern="1200">
                <a:solidFill>
                  <a:schemeClr val="tx1"/>
                </a:solidFill>
                <a:latin typeface="Calibri" panose="020F0502020204030204" pitchFamily="34" charset="0"/>
                <a:ea typeface="+mj-ea"/>
                <a:cs typeface="+mj-cs"/>
              </a:defRPr>
            </a:lvl1pPr>
          </a:lstStyle>
          <a:p>
            <a:pPr>
              <a:lnSpc>
                <a:spcPct val="150000"/>
              </a:lnSpc>
            </a:pPr>
            <a:r>
              <a:rPr lang="ro-RO" sz="2400" b="1" dirty="0">
                <a:solidFill>
                  <a:schemeClr val="bg1"/>
                </a:solidFill>
                <a:latin typeface="+mj-lt"/>
                <a:cs typeface="Times New Roman" panose="02020603050405020304" pitchFamily="18" charset="0"/>
              </a:rPr>
              <a:t>ȘCOALA DOCTORALĂ ECONOMIE II</a:t>
            </a:r>
          </a:p>
        </p:txBody>
      </p:sp>
      <p:sp>
        <p:nvSpPr>
          <p:cNvPr id="11" name="Dreptunghi 10">
            <a:extLst>
              <a:ext uri="{FF2B5EF4-FFF2-40B4-BE49-F238E27FC236}">
                <a16:creationId xmlns:a16="http://schemas.microsoft.com/office/drawing/2014/main" id="{BDE242DD-6CA0-419C-BE3E-9B42E70731A7}"/>
              </a:ext>
            </a:extLst>
          </p:cNvPr>
          <p:cNvSpPr/>
          <p:nvPr/>
        </p:nvSpPr>
        <p:spPr>
          <a:xfrm>
            <a:off x="499592" y="1981200"/>
            <a:ext cx="11309820" cy="3000821"/>
          </a:xfrm>
          <a:prstGeom prst="rect">
            <a:avLst/>
          </a:prstGeom>
        </p:spPr>
        <p:txBody>
          <a:bodyPr wrap="square">
            <a:spAutoFit/>
          </a:bodyPr>
          <a:lstStyle/>
          <a:p>
            <a:pPr algn="just">
              <a:lnSpc>
                <a:spcPct val="150000"/>
              </a:lnSpc>
            </a:pPr>
            <a:r>
              <a:rPr lang="en-US" dirty="0">
                <a:latin typeface="+mj-lt"/>
              </a:rPr>
              <a:t>	</a:t>
            </a:r>
            <a:r>
              <a:rPr lang="ro-RO" dirty="0">
                <a:latin typeface="+mj-lt"/>
              </a:rPr>
              <a:t>În perioada 2005-2008 domeniului de doctorat Economie îi erau arondate facultățile de Economie și Economie Agroalimentară și a Mediului. Ulterior, începând cu anul universitar 2009-2010, domeniul Economie s-a divizat în Economie 1 și Economie 2. A luat astfel naștere Școala doctorală  Economie 2, în structura Facultății de Economie Agroalimentară și a Mediului.</a:t>
            </a:r>
          </a:p>
          <a:p>
            <a:pPr algn="just">
              <a:lnSpc>
                <a:spcPct val="150000"/>
              </a:lnSpc>
            </a:pPr>
            <a:r>
              <a:rPr lang="ro-RO" dirty="0">
                <a:latin typeface="+mj-lt"/>
              </a:rPr>
              <a:t>	În prezent, pregătirea doctorală se realizează în domeniile economie agroalimentară și economia mediului, iar temele de cercetare vizează prioritar: politicile economice în agricultură, industrie alimentară, distribuția produselor agricole și alimentare și protecția mediului, dezvoltarea rurală și regională, managementul și marketingul agroalimentar</a:t>
            </a:r>
            <a:r>
              <a:rPr lang="en-US" dirty="0">
                <a:latin typeface="+mj-lt"/>
              </a:rPr>
              <a:t>.</a:t>
            </a:r>
          </a:p>
        </p:txBody>
      </p:sp>
      <p:pic>
        <p:nvPicPr>
          <p:cNvPr id="13" name="Imagine 12">
            <a:extLst>
              <a:ext uri="{FF2B5EF4-FFF2-40B4-BE49-F238E27FC236}">
                <a16:creationId xmlns:a16="http://schemas.microsoft.com/office/drawing/2014/main" id="{B5D7B28F-E2E3-45BC-9600-17DE91D3B1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4212" y="579428"/>
            <a:ext cx="636816" cy="495301"/>
          </a:xfrm>
          <a:prstGeom prst="rect">
            <a:avLst/>
          </a:prstGeom>
        </p:spPr>
      </p:pic>
      <p:pic>
        <p:nvPicPr>
          <p:cNvPr id="14" name="Imagine 13" descr="O imagine care conține text, miniatură&#10;&#10;Descriere generată automat">
            <a:extLst>
              <a:ext uri="{FF2B5EF4-FFF2-40B4-BE49-F238E27FC236}">
                <a16:creationId xmlns:a16="http://schemas.microsoft.com/office/drawing/2014/main" id="{08D80F61-7DB2-406D-B17C-38402DCC5A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7812" y="680347"/>
            <a:ext cx="896327" cy="335510"/>
          </a:xfrm>
          <a:prstGeom prst="rect">
            <a:avLst/>
          </a:prstGeom>
        </p:spPr>
      </p:pic>
    </p:spTree>
    <p:extLst>
      <p:ext uri="{BB962C8B-B14F-4D97-AF65-F5344CB8AC3E}">
        <p14:creationId xmlns:p14="http://schemas.microsoft.com/office/powerpoint/2010/main" val="4168659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E8102BAB-8320-475D-BE0D-8EA35CEFF544}"/>
              </a:ext>
            </a:extLst>
          </p:cNvPr>
          <p:cNvSpPr/>
          <p:nvPr/>
        </p:nvSpPr>
        <p:spPr>
          <a:xfrm>
            <a:off x="0" y="596901"/>
            <a:ext cx="12188825" cy="533398"/>
          </a:xfrm>
          <a:prstGeom prst="rect">
            <a:avLst/>
          </a:prstGeom>
          <a:solidFill>
            <a:srgbClr val="5B7F8B"/>
          </a:solidFill>
          <a:ln>
            <a:solidFill>
              <a:srgbClr val="5B7F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latin typeface="+mj-lt"/>
            </a:endParaRPr>
          </a:p>
        </p:txBody>
      </p:sp>
      <p:cxnSp>
        <p:nvCxnSpPr>
          <p:cNvPr id="3" name="Conector drept 2">
            <a:extLst>
              <a:ext uri="{FF2B5EF4-FFF2-40B4-BE49-F238E27FC236}">
                <a16:creationId xmlns:a16="http://schemas.microsoft.com/office/drawing/2014/main" id="{C2B97526-285C-435D-B9D4-EA5FA9552EE2}"/>
              </a:ext>
            </a:extLst>
          </p:cNvPr>
          <p:cNvCxnSpPr>
            <a:cxnSpLocks/>
          </p:cNvCxnSpPr>
          <p:nvPr/>
        </p:nvCxnSpPr>
        <p:spPr>
          <a:xfrm>
            <a:off x="-1" y="533400"/>
            <a:ext cx="12188825" cy="0"/>
          </a:xfrm>
          <a:prstGeom prst="line">
            <a:avLst/>
          </a:prstGeom>
          <a:ln>
            <a:solidFill>
              <a:srgbClr val="5B7F8B"/>
            </a:solidFill>
          </a:ln>
        </p:spPr>
        <p:style>
          <a:lnRef idx="3">
            <a:schemeClr val="dk1"/>
          </a:lnRef>
          <a:fillRef idx="0">
            <a:schemeClr val="dk1"/>
          </a:fillRef>
          <a:effectRef idx="2">
            <a:schemeClr val="dk1"/>
          </a:effectRef>
          <a:fontRef idx="minor">
            <a:schemeClr val="tx1"/>
          </a:fontRef>
        </p:style>
      </p:cxnSp>
      <p:sp>
        <p:nvSpPr>
          <p:cNvPr id="7" name="Titlu 12">
            <a:extLst>
              <a:ext uri="{FF2B5EF4-FFF2-40B4-BE49-F238E27FC236}">
                <a16:creationId xmlns:a16="http://schemas.microsoft.com/office/drawing/2014/main" id="{489A9A78-1253-4EAA-9F87-07BF1F0615D8}"/>
              </a:ext>
            </a:extLst>
          </p:cNvPr>
          <p:cNvSpPr txBox="1">
            <a:spLocks/>
          </p:cNvSpPr>
          <p:nvPr/>
        </p:nvSpPr>
        <p:spPr>
          <a:xfrm>
            <a:off x="1217611" y="596901"/>
            <a:ext cx="9144001" cy="1219200"/>
          </a:xfrm>
          <a:prstGeom prst="rect">
            <a:avLst/>
          </a:prstGeom>
        </p:spPr>
        <p:txBody>
          <a:bodyPr rtlCol="0"/>
          <a:lstStyle>
            <a:lvl1pPr algn="l" defTabSz="914400" rtl="0" eaLnBrk="1" latinLnBrk="0" hangingPunct="1">
              <a:lnSpc>
                <a:spcPct val="90000"/>
              </a:lnSpc>
              <a:spcBef>
                <a:spcPct val="0"/>
              </a:spcBef>
              <a:buNone/>
              <a:defRPr sz="3600" kern="1200">
                <a:solidFill>
                  <a:schemeClr val="tx1"/>
                </a:solidFill>
                <a:latin typeface="Calibri" panose="020F0502020204030204" pitchFamily="34" charset="0"/>
                <a:ea typeface="+mj-ea"/>
                <a:cs typeface="+mj-cs"/>
              </a:defRPr>
            </a:lvl1pPr>
          </a:lstStyle>
          <a:p>
            <a:r>
              <a:rPr lang="ro-RO" dirty="0">
                <a:solidFill>
                  <a:schemeClr val="bg1"/>
                </a:solidFill>
                <a:latin typeface="+mj-lt"/>
              </a:rPr>
              <a:t>Comunitatea Școlii doctorale Economie II </a:t>
            </a:r>
          </a:p>
        </p:txBody>
      </p:sp>
      <p:sp>
        <p:nvSpPr>
          <p:cNvPr id="8" name="Dreptunghi 7">
            <a:extLst>
              <a:ext uri="{FF2B5EF4-FFF2-40B4-BE49-F238E27FC236}">
                <a16:creationId xmlns:a16="http://schemas.microsoft.com/office/drawing/2014/main" id="{11054CD4-62E8-44A9-8957-6FF3BF2B8FEF}"/>
              </a:ext>
            </a:extLst>
          </p:cNvPr>
          <p:cNvSpPr/>
          <p:nvPr/>
        </p:nvSpPr>
        <p:spPr>
          <a:xfrm>
            <a:off x="6122915" y="2376012"/>
            <a:ext cx="4238697" cy="2400657"/>
          </a:xfrm>
          <a:prstGeom prst="rect">
            <a:avLst/>
          </a:prstGeom>
        </p:spPr>
        <p:txBody>
          <a:bodyPr wrap="square">
            <a:spAutoFit/>
          </a:bodyPr>
          <a:lstStyle/>
          <a:p>
            <a:pPr indent="457200" algn="just">
              <a:lnSpc>
                <a:spcPct val="150000"/>
              </a:lnSpc>
            </a:pPr>
            <a:endParaRPr lang="ro-RO" sz="2000" dirty="0">
              <a:latin typeface="+mj-lt"/>
              <a:ea typeface="PMingLiU" panose="02020500000000000000" pitchFamily="18" charset="-120"/>
              <a:cs typeface="Arial" panose="020B0604020202020204" pitchFamily="34" charset="0"/>
            </a:endParaRPr>
          </a:p>
          <a:p>
            <a:pPr indent="457200" algn="just">
              <a:lnSpc>
                <a:spcPct val="150000"/>
              </a:lnSpc>
            </a:pPr>
            <a:r>
              <a:rPr lang="en-US" sz="2000" dirty="0">
                <a:latin typeface="+mj-lt"/>
                <a:ea typeface="PMingLiU" panose="02020500000000000000" pitchFamily="18" charset="-120"/>
                <a:cs typeface="Arial" panose="020B0604020202020204" pitchFamily="34" charset="0"/>
              </a:rPr>
              <a:t>⇨ </a:t>
            </a:r>
            <a:r>
              <a:rPr lang="ro-RO" sz="2000" dirty="0">
                <a:latin typeface="+mj-lt"/>
                <a:ea typeface="PMingLiU" panose="02020500000000000000" pitchFamily="18" charset="-120"/>
                <a:cs typeface="Arial" panose="020B0604020202020204" pitchFamily="34" charset="0"/>
              </a:rPr>
              <a:t>75</a:t>
            </a:r>
            <a:r>
              <a:rPr lang="en-US" sz="2000" dirty="0">
                <a:latin typeface="+mj-lt"/>
                <a:ea typeface="PMingLiU" panose="02020500000000000000" pitchFamily="18" charset="-120"/>
                <a:cs typeface="Arial" panose="020B0604020202020204" pitchFamily="34" charset="0"/>
              </a:rPr>
              <a:t> </a:t>
            </a:r>
            <a:r>
              <a:rPr lang="ro-RO" sz="2000" dirty="0">
                <a:latin typeface="+mj-lt"/>
                <a:ea typeface="PMingLiU" panose="02020500000000000000" pitchFamily="18" charset="-120"/>
                <a:cs typeface="Arial" panose="020B0604020202020204" pitchFamily="34" charset="0"/>
              </a:rPr>
              <a:t>doctoranzi</a:t>
            </a:r>
          </a:p>
          <a:p>
            <a:pPr indent="457200" algn="just">
              <a:lnSpc>
                <a:spcPct val="150000"/>
              </a:lnSpc>
            </a:pPr>
            <a:endParaRPr lang="ro-RO" sz="2000" dirty="0">
              <a:latin typeface="+mj-lt"/>
              <a:ea typeface="PMingLiU" panose="02020500000000000000" pitchFamily="18" charset="-120"/>
              <a:cs typeface="Arial" panose="020B0604020202020204" pitchFamily="34" charset="0"/>
            </a:endParaRPr>
          </a:p>
          <a:p>
            <a:pPr indent="457200" algn="just">
              <a:lnSpc>
                <a:spcPct val="150000"/>
              </a:lnSpc>
            </a:pPr>
            <a:r>
              <a:rPr lang="en-US" sz="2000" dirty="0">
                <a:latin typeface="+mj-lt"/>
                <a:ea typeface="PMingLiU" panose="02020500000000000000" pitchFamily="18" charset="-120"/>
                <a:cs typeface="Arial" panose="020B0604020202020204" pitchFamily="34" charset="0"/>
              </a:rPr>
              <a:t>⇨ </a:t>
            </a:r>
            <a:r>
              <a:rPr lang="ro-RO" sz="2000" dirty="0">
                <a:latin typeface="+mj-lt"/>
                <a:ea typeface="PMingLiU" panose="02020500000000000000" pitchFamily="18" charset="-120"/>
                <a:cs typeface="Arial" panose="020B0604020202020204" pitchFamily="34" charset="0"/>
              </a:rPr>
              <a:t>13 conducători de doctorat</a:t>
            </a:r>
          </a:p>
          <a:p>
            <a:pPr indent="457200" algn="just">
              <a:lnSpc>
                <a:spcPct val="150000"/>
              </a:lnSpc>
            </a:pPr>
            <a:endParaRPr lang="ro-RO" sz="2000" dirty="0">
              <a:latin typeface="+mj-lt"/>
              <a:ea typeface="PMingLiU" panose="02020500000000000000" pitchFamily="18" charset="-120"/>
              <a:cs typeface="Arial" panose="020B0604020202020204" pitchFamily="34" charset="0"/>
            </a:endParaRPr>
          </a:p>
        </p:txBody>
      </p:sp>
      <p:pic>
        <p:nvPicPr>
          <p:cNvPr id="9" name="Imagine 8">
            <a:extLst>
              <a:ext uri="{FF2B5EF4-FFF2-40B4-BE49-F238E27FC236}">
                <a16:creationId xmlns:a16="http://schemas.microsoft.com/office/drawing/2014/main" id="{B2DE687B-A86F-4C4B-8E75-DCE9DE1651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592" y="595148"/>
            <a:ext cx="636816" cy="495301"/>
          </a:xfrm>
          <a:prstGeom prst="rect">
            <a:avLst/>
          </a:prstGeom>
        </p:spPr>
      </p:pic>
      <p:pic>
        <p:nvPicPr>
          <p:cNvPr id="11" name="Imagine 10" descr="O imagine care conține text, miniatură&#10;&#10;Descriere generată automat">
            <a:extLst>
              <a:ext uri="{FF2B5EF4-FFF2-40B4-BE49-F238E27FC236}">
                <a16:creationId xmlns:a16="http://schemas.microsoft.com/office/drawing/2014/main" id="{F35B3573-417D-4122-9A5E-245E796186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31707" y="681369"/>
            <a:ext cx="896327" cy="335510"/>
          </a:xfrm>
          <a:prstGeom prst="rect">
            <a:avLst/>
          </a:prstGeom>
        </p:spPr>
      </p:pic>
      <p:pic>
        <p:nvPicPr>
          <p:cNvPr id="2050" name="Picture 2" descr="studenti-ase | Business-Point.ro">
            <a:extLst>
              <a:ext uri="{FF2B5EF4-FFF2-40B4-BE49-F238E27FC236}">
                <a16:creationId xmlns:a16="http://schemas.microsoft.com/office/drawing/2014/main" id="{74972898-F38E-4D16-96F9-856A6E6AFF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812" y="2536409"/>
            <a:ext cx="4476750" cy="2514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08928F67-3654-4FBE-B6CA-F06D03BCDFB2}"/>
              </a:ext>
            </a:extLst>
          </p:cNvPr>
          <p:cNvSpPr txBox="1"/>
          <p:nvPr/>
        </p:nvSpPr>
        <p:spPr>
          <a:xfrm>
            <a:off x="5174972" y="1702501"/>
            <a:ext cx="5332237" cy="646331"/>
          </a:xfrm>
          <a:prstGeom prst="rect">
            <a:avLst/>
          </a:prstGeom>
          <a:noFill/>
        </p:spPr>
        <p:txBody>
          <a:bodyPr wrap="square">
            <a:spAutoFit/>
          </a:bodyPr>
          <a:lstStyle/>
          <a:p>
            <a:r>
              <a:rPr lang="ro-RO" sz="3600" dirty="0">
                <a:latin typeface="+mj-lt"/>
                <a:ea typeface="+mj-ea"/>
                <a:cs typeface="+mj-cs"/>
              </a:rPr>
              <a:t>An universitar 2023-2024:</a:t>
            </a:r>
            <a:endParaRPr lang="en-US" sz="3600" dirty="0">
              <a:latin typeface="+mj-lt"/>
              <a:ea typeface="+mj-ea"/>
              <a:cs typeface="+mj-cs"/>
            </a:endParaRPr>
          </a:p>
        </p:txBody>
      </p:sp>
    </p:spTree>
    <p:extLst>
      <p:ext uri="{BB962C8B-B14F-4D97-AF65-F5344CB8AC3E}">
        <p14:creationId xmlns:p14="http://schemas.microsoft.com/office/powerpoint/2010/main" val="772233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reptunghi 8">
            <a:extLst>
              <a:ext uri="{FF2B5EF4-FFF2-40B4-BE49-F238E27FC236}">
                <a16:creationId xmlns:a16="http://schemas.microsoft.com/office/drawing/2014/main" id="{4C2BCB5C-49BD-46CC-98E0-D1EFA8048225}"/>
              </a:ext>
            </a:extLst>
          </p:cNvPr>
          <p:cNvSpPr/>
          <p:nvPr/>
        </p:nvSpPr>
        <p:spPr>
          <a:xfrm>
            <a:off x="0" y="596901"/>
            <a:ext cx="12188825" cy="533398"/>
          </a:xfrm>
          <a:prstGeom prst="rect">
            <a:avLst/>
          </a:prstGeom>
          <a:solidFill>
            <a:srgbClr val="5B7F8B"/>
          </a:solidFill>
          <a:ln>
            <a:solidFill>
              <a:srgbClr val="5B7F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latin typeface="+mj-lt"/>
            </a:endParaRPr>
          </a:p>
        </p:txBody>
      </p:sp>
      <p:cxnSp>
        <p:nvCxnSpPr>
          <p:cNvPr id="10" name="Conector drept 9">
            <a:extLst>
              <a:ext uri="{FF2B5EF4-FFF2-40B4-BE49-F238E27FC236}">
                <a16:creationId xmlns:a16="http://schemas.microsoft.com/office/drawing/2014/main" id="{897C2ADF-4E5A-48C8-A132-6B730C788671}"/>
              </a:ext>
            </a:extLst>
          </p:cNvPr>
          <p:cNvCxnSpPr>
            <a:cxnSpLocks/>
          </p:cNvCxnSpPr>
          <p:nvPr/>
        </p:nvCxnSpPr>
        <p:spPr>
          <a:xfrm>
            <a:off x="-1" y="533400"/>
            <a:ext cx="12188825" cy="0"/>
          </a:xfrm>
          <a:prstGeom prst="line">
            <a:avLst/>
          </a:prstGeom>
          <a:ln>
            <a:solidFill>
              <a:srgbClr val="5B7F8B"/>
            </a:solidFill>
          </a:ln>
        </p:spPr>
        <p:style>
          <a:lnRef idx="3">
            <a:schemeClr val="dk1"/>
          </a:lnRef>
          <a:fillRef idx="0">
            <a:schemeClr val="dk1"/>
          </a:fillRef>
          <a:effectRef idx="2">
            <a:schemeClr val="dk1"/>
          </a:effectRef>
          <a:fontRef idx="minor">
            <a:schemeClr val="tx1"/>
          </a:fontRef>
        </p:style>
      </p:cxnSp>
      <p:sp>
        <p:nvSpPr>
          <p:cNvPr id="14" name="Titlu 12">
            <a:extLst>
              <a:ext uri="{FF2B5EF4-FFF2-40B4-BE49-F238E27FC236}">
                <a16:creationId xmlns:a16="http://schemas.microsoft.com/office/drawing/2014/main" id="{07FD0596-28F4-4F73-A37F-EC0C0C36B6BC}"/>
              </a:ext>
            </a:extLst>
          </p:cNvPr>
          <p:cNvSpPr txBox="1">
            <a:spLocks/>
          </p:cNvSpPr>
          <p:nvPr/>
        </p:nvSpPr>
        <p:spPr>
          <a:xfrm>
            <a:off x="1217611" y="596901"/>
            <a:ext cx="9144001" cy="1219200"/>
          </a:xfrm>
          <a:prstGeom prst="rect">
            <a:avLst/>
          </a:prstGeom>
        </p:spPr>
        <p:txBody>
          <a:bodyPr rtlCol="0"/>
          <a:lstStyle>
            <a:lvl1pPr algn="l" defTabSz="914400" rtl="0" eaLnBrk="1" latinLnBrk="0" hangingPunct="1">
              <a:lnSpc>
                <a:spcPct val="90000"/>
              </a:lnSpc>
              <a:spcBef>
                <a:spcPct val="0"/>
              </a:spcBef>
              <a:buNone/>
              <a:defRPr sz="3600" kern="1200">
                <a:solidFill>
                  <a:schemeClr val="tx1"/>
                </a:solidFill>
                <a:latin typeface="Calibri" panose="020F0502020204030204" pitchFamily="34" charset="0"/>
                <a:ea typeface="+mj-ea"/>
                <a:cs typeface="+mj-cs"/>
              </a:defRPr>
            </a:lvl1pPr>
          </a:lstStyle>
          <a:p>
            <a:pPr algn="ctr"/>
            <a:r>
              <a:rPr lang="ro-RO" sz="2800" dirty="0">
                <a:solidFill>
                  <a:schemeClr val="bg1"/>
                </a:solidFill>
                <a:latin typeface="+mj-lt"/>
              </a:rPr>
              <a:t>Membrii Școlii doctorale Economie II </a:t>
            </a:r>
          </a:p>
        </p:txBody>
      </p:sp>
      <p:pic>
        <p:nvPicPr>
          <p:cNvPr id="65" name="Imagine 64">
            <a:extLst>
              <a:ext uri="{FF2B5EF4-FFF2-40B4-BE49-F238E27FC236}">
                <a16:creationId xmlns:a16="http://schemas.microsoft.com/office/drawing/2014/main" id="{7F9B5162-21AF-4187-9956-52D0C3687B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812" y="584767"/>
            <a:ext cx="636816" cy="495301"/>
          </a:xfrm>
          <a:prstGeom prst="rect">
            <a:avLst/>
          </a:prstGeom>
        </p:spPr>
      </p:pic>
      <p:pic>
        <p:nvPicPr>
          <p:cNvPr id="66" name="Imagine 65" descr="O imagine care conține text, miniatură&#10;&#10;Descriere generată automat">
            <a:extLst>
              <a:ext uri="{FF2B5EF4-FFF2-40B4-BE49-F238E27FC236}">
                <a16:creationId xmlns:a16="http://schemas.microsoft.com/office/drawing/2014/main" id="{D8A62622-6D92-4A2F-A201-324379D9AE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3012" y="664662"/>
            <a:ext cx="896327" cy="335510"/>
          </a:xfrm>
          <a:prstGeom prst="rect">
            <a:avLst/>
          </a:prstGeom>
        </p:spPr>
      </p:pic>
      <p:graphicFrame>
        <p:nvGraphicFramePr>
          <p:cNvPr id="23" name="Table 22"/>
          <p:cNvGraphicFramePr>
            <a:graphicFrameLocks noGrp="1"/>
          </p:cNvGraphicFramePr>
          <p:nvPr>
            <p:extLst>
              <p:ext uri="{D42A27DB-BD31-4B8C-83A1-F6EECF244321}">
                <p14:modId xmlns:p14="http://schemas.microsoft.com/office/powerpoint/2010/main" val="3609925851"/>
              </p:ext>
            </p:extLst>
          </p:nvPr>
        </p:nvGraphicFramePr>
        <p:xfrm>
          <a:off x="2894012" y="1981200"/>
          <a:ext cx="5562599" cy="3714526"/>
        </p:xfrm>
        <a:graphic>
          <a:graphicData uri="http://schemas.openxmlformats.org/drawingml/2006/table">
            <a:tbl>
              <a:tblPr/>
              <a:tblGrid>
                <a:gridCol w="533400">
                  <a:extLst>
                    <a:ext uri="{9D8B030D-6E8A-4147-A177-3AD203B41FA5}">
                      <a16:colId xmlns:a16="http://schemas.microsoft.com/office/drawing/2014/main" val="3666669087"/>
                    </a:ext>
                  </a:extLst>
                </a:gridCol>
                <a:gridCol w="2784794">
                  <a:extLst>
                    <a:ext uri="{9D8B030D-6E8A-4147-A177-3AD203B41FA5}">
                      <a16:colId xmlns:a16="http://schemas.microsoft.com/office/drawing/2014/main" val="4223839295"/>
                    </a:ext>
                  </a:extLst>
                </a:gridCol>
                <a:gridCol w="2244405">
                  <a:extLst>
                    <a:ext uri="{9D8B030D-6E8A-4147-A177-3AD203B41FA5}">
                      <a16:colId xmlns:a16="http://schemas.microsoft.com/office/drawing/2014/main" val="3830611589"/>
                    </a:ext>
                  </a:extLst>
                </a:gridCol>
              </a:tblGrid>
              <a:tr h="419453">
                <a:tc>
                  <a:txBody>
                    <a:bodyPr/>
                    <a:lstStyle/>
                    <a:p>
                      <a:pPr algn="l" fontAlgn="ctr" latinLnBrk="0"/>
                      <a:r>
                        <a:rPr lang="en-US" sz="1000" b="1">
                          <a:effectLst/>
                        </a:rPr>
                        <a:t>Nr. crt.</a:t>
                      </a:r>
                    </a:p>
                  </a:txBody>
                  <a:tcPr marL="50375" marR="50375" marT="25187" marB="25187" anchor="ctr">
                    <a:lnL>
                      <a:noFill/>
                    </a:lnL>
                    <a:lnR>
                      <a:noFill/>
                    </a:lnR>
                    <a:lnT>
                      <a:noFill/>
                    </a:lnT>
                    <a:lnB>
                      <a:noFill/>
                    </a:lnB>
                    <a:solidFill>
                      <a:srgbClr val="FFFFFF"/>
                    </a:solidFill>
                  </a:tcPr>
                </a:tc>
                <a:tc>
                  <a:txBody>
                    <a:bodyPr/>
                    <a:lstStyle/>
                    <a:p>
                      <a:pPr algn="l" fontAlgn="ctr" latinLnBrk="0"/>
                      <a:r>
                        <a:rPr lang="en-US" sz="1000" b="1">
                          <a:effectLst/>
                        </a:rPr>
                        <a:t>Nume</a:t>
                      </a:r>
                    </a:p>
                  </a:txBody>
                  <a:tcPr marL="50375" marR="50375" marT="25187" marB="25187" anchor="ctr">
                    <a:lnL>
                      <a:noFill/>
                    </a:lnL>
                    <a:lnR>
                      <a:noFill/>
                    </a:lnR>
                    <a:lnT>
                      <a:noFill/>
                    </a:lnT>
                    <a:lnB>
                      <a:noFill/>
                    </a:lnB>
                    <a:solidFill>
                      <a:srgbClr val="FFFFFF"/>
                    </a:solidFill>
                  </a:tcPr>
                </a:tc>
                <a:tc>
                  <a:txBody>
                    <a:bodyPr/>
                    <a:lstStyle/>
                    <a:p>
                      <a:pPr algn="l" fontAlgn="ctr" latinLnBrk="0"/>
                      <a:r>
                        <a:rPr lang="en-US" sz="1000" b="1">
                          <a:effectLst/>
                        </a:rPr>
                        <a:t>E-Mail</a:t>
                      </a:r>
                    </a:p>
                  </a:txBody>
                  <a:tcPr marL="50375" marR="50375" marT="25187" marB="25187" anchor="ctr">
                    <a:lnL>
                      <a:noFill/>
                    </a:lnL>
                    <a:lnR>
                      <a:noFill/>
                    </a:lnR>
                    <a:lnT>
                      <a:noFill/>
                    </a:lnT>
                    <a:lnB>
                      <a:noFill/>
                    </a:lnB>
                    <a:solidFill>
                      <a:srgbClr val="FFFFFF"/>
                    </a:solidFill>
                  </a:tcPr>
                </a:tc>
                <a:extLst>
                  <a:ext uri="{0D108BD9-81ED-4DB2-BD59-A6C34878D82A}">
                    <a16:rowId xmlns:a16="http://schemas.microsoft.com/office/drawing/2014/main" val="1416247856"/>
                  </a:ext>
                </a:extLst>
              </a:tr>
              <a:tr h="239472">
                <a:tc>
                  <a:txBody>
                    <a:bodyPr/>
                    <a:lstStyle/>
                    <a:p>
                      <a:pPr algn="l" fontAlgn="ctr"/>
                      <a:r>
                        <a:rPr lang="en-US" sz="1000">
                          <a:effectLst/>
                        </a:rPr>
                        <a:t>1.</a:t>
                      </a:r>
                    </a:p>
                  </a:txBody>
                  <a:tcPr marL="50375" marR="50375" marT="25187" marB="25187" anchor="ctr">
                    <a:lnL>
                      <a:noFill/>
                    </a:lnL>
                    <a:lnR>
                      <a:noFill/>
                    </a:lnR>
                    <a:lnT>
                      <a:noFill/>
                    </a:lnT>
                    <a:lnB>
                      <a:noFill/>
                    </a:lnB>
                    <a:solidFill>
                      <a:srgbClr val="FFFFFF"/>
                    </a:solidFill>
                  </a:tcPr>
                </a:tc>
                <a:tc>
                  <a:txBody>
                    <a:bodyPr/>
                    <a:lstStyle/>
                    <a:p>
                      <a:pPr algn="l" fontAlgn="ctr"/>
                      <a:r>
                        <a:rPr lang="en-US" sz="1000" dirty="0">
                          <a:effectLst/>
                        </a:rPr>
                        <a:t>Prof.</a:t>
                      </a:r>
                      <a:r>
                        <a:rPr lang="en-US" sz="1000" baseline="0" dirty="0">
                          <a:effectLst/>
                        </a:rPr>
                        <a:t> </a:t>
                      </a:r>
                      <a:r>
                        <a:rPr lang="en-US" sz="1000" baseline="0" dirty="0" err="1">
                          <a:effectLst/>
                        </a:rPr>
                        <a:t>univ.</a:t>
                      </a:r>
                      <a:r>
                        <a:rPr lang="en-US" sz="1000" baseline="0" dirty="0">
                          <a:effectLst/>
                        </a:rPr>
                        <a:t> dr. </a:t>
                      </a:r>
                      <a:r>
                        <a:rPr lang="en-US" sz="1000" dirty="0" err="1">
                          <a:effectLst/>
                        </a:rPr>
                        <a:t>Nicolae</a:t>
                      </a:r>
                      <a:r>
                        <a:rPr lang="en-US" sz="1000" dirty="0">
                          <a:effectLst/>
                        </a:rPr>
                        <a:t> ISTUDOR</a:t>
                      </a:r>
                    </a:p>
                  </a:txBody>
                  <a:tcPr marL="50375" marR="50375" marT="25187" marB="25187" anchor="ctr">
                    <a:lnL>
                      <a:noFill/>
                    </a:lnL>
                    <a:lnR>
                      <a:noFill/>
                    </a:lnR>
                    <a:lnT>
                      <a:noFill/>
                    </a:lnT>
                    <a:lnB>
                      <a:noFill/>
                    </a:lnB>
                    <a:solidFill>
                      <a:srgbClr val="FFFFFF"/>
                    </a:solidFill>
                  </a:tcPr>
                </a:tc>
                <a:tc>
                  <a:txBody>
                    <a:bodyPr/>
                    <a:lstStyle/>
                    <a:p>
                      <a:pPr algn="l" fontAlgn="ctr"/>
                      <a:r>
                        <a:rPr lang="en-US" sz="1000" dirty="0">
                          <a:effectLst/>
                        </a:rPr>
                        <a:t>nicolae.istudor@ase.ro</a:t>
                      </a:r>
                    </a:p>
                  </a:txBody>
                  <a:tcPr marL="50375" marR="50375" marT="25187" marB="25187" anchor="ctr">
                    <a:lnL>
                      <a:noFill/>
                    </a:lnL>
                    <a:lnR>
                      <a:noFill/>
                    </a:lnR>
                    <a:lnT>
                      <a:noFill/>
                    </a:lnT>
                    <a:lnB>
                      <a:noFill/>
                    </a:lnB>
                    <a:solidFill>
                      <a:srgbClr val="FFFFFF"/>
                    </a:solidFill>
                  </a:tcPr>
                </a:tc>
                <a:extLst>
                  <a:ext uri="{0D108BD9-81ED-4DB2-BD59-A6C34878D82A}">
                    <a16:rowId xmlns:a16="http://schemas.microsoft.com/office/drawing/2014/main" val="2478179074"/>
                  </a:ext>
                </a:extLst>
              </a:tr>
              <a:tr h="239472">
                <a:tc>
                  <a:txBody>
                    <a:bodyPr/>
                    <a:lstStyle/>
                    <a:p>
                      <a:pPr algn="l" fontAlgn="ctr"/>
                      <a:r>
                        <a:rPr lang="en-US" sz="1000">
                          <a:effectLst/>
                        </a:rPr>
                        <a:t>2.</a:t>
                      </a:r>
                    </a:p>
                  </a:txBody>
                  <a:tcPr marL="50375" marR="50375" marT="25187" marB="25187" anchor="ctr">
                    <a:lnL>
                      <a:noFill/>
                    </a:lnL>
                    <a:lnR>
                      <a:noFill/>
                    </a:lnR>
                    <a:lnT>
                      <a:noFill/>
                    </a:lnT>
                    <a:lnB>
                      <a:noFill/>
                    </a:lnB>
                    <a:solidFill>
                      <a:srgbClr val="FFFFFF"/>
                    </a:solidFill>
                  </a:tcPr>
                </a:tc>
                <a:tc>
                  <a:txBody>
                    <a:bodyPr/>
                    <a:lstStyle/>
                    <a:p>
                      <a:pPr algn="l" fontAlgn="ctr"/>
                      <a:r>
                        <a:rPr lang="en-US" sz="1000" dirty="0">
                          <a:effectLst/>
                        </a:rPr>
                        <a:t>Prof.</a:t>
                      </a:r>
                      <a:r>
                        <a:rPr lang="en-US" sz="1000" baseline="0" dirty="0">
                          <a:effectLst/>
                        </a:rPr>
                        <a:t> </a:t>
                      </a:r>
                      <a:r>
                        <a:rPr lang="en-US" sz="1000" baseline="0" dirty="0" err="1">
                          <a:effectLst/>
                        </a:rPr>
                        <a:t>univ.</a:t>
                      </a:r>
                      <a:r>
                        <a:rPr lang="en-US" sz="1000" baseline="0" dirty="0">
                          <a:effectLst/>
                        </a:rPr>
                        <a:t> dr. </a:t>
                      </a:r>
                      <a:r>
                        <a:rPr lang="en-US" sz="1000" dirty="0" err="1">
                          <a:effectLst/>
                        </a:rPr>
                        <a:t>Mirela</a:t>
                      </a:r>
                      <a:r>
                        <a:rPr lang="en-US" sz="1000" dirty="0">
                          <a:effectLst/>
                        </a:rPr>
                        <a:t> STOIAN</a:t>
                      </a:r>
                    </a:p>
                  </a:txBody>
                  <a:tcPr marL="50375" marR="50375" marT="25187" marB="25187" anchor="ctr">
                    <a:lnL>
                      <a:noFill/>
                    </a:lnL>
                    <a:lnR>
                      <a:noFill/>
                    </a:lnR>
                    <a:lnT>
                      <a:noFill/>
                    </a:lnT>
                    <a:lnB>
                      <a:noFill/>
                    </a:lnB>
                    <a:solidFill>
                      <a:srgbClr val="FFFFFF"/>
                    </a:solidFill>
                  </a:tcPr>
                </a:tc>
                <a:tc>
                  <a:txBody>
                    <a:bodyPr/>
                    <a:lstStyle/>
                    <a:p>
                      <a:pPr algn="l" fontAlgn="ctr"/>
                      <a:r>
                        <a:rPr lang="en-US" sz="1000" dirty="0">
                          <a:effectLst/>
                        </a:rPr>
                        <a:t>mirela.stoian@eam.ase.ro</a:t>
                      </a:r>
                    </a:p>
                  </a:txBody>
                  <a:tcPr marL="50375" marR="50375" marT="25187" marB="25187" anchor="ctr">
                    <a:lnL>
                      <a:noFill/>
                    </a:lnL>
                    <a:lnR>
                      <a:noFill/>
                    </a:lnR>
                    <a:lnT>
                      <a:noFill/>
                    </a:lnT>
                    <a:lnB>
                      <a:noFill/>
                    </a:lnB>
                    <a:solidFill>
                      <a:srgbClr val="FFFFFF"/>
                    </a:solidFill>
                  </a:tcPr>
                </a:tc>
                <a:extLst>
                  <a:ext uri="{0D108BD9-81ED-4DB2-BD59-A6C34878D82A}">
                    <a16:rowId xmlns:a16="http://schemas.microsoft.com/office/drawing/2014/main" val="2747065551"/>
                  </a:ext>
                </a:extLst>
              </a:tr>
              <a:tr h="244603">
                <a:tc>
                  <a:txBody>
                    <a:bodyPr/>
                    <a:lstStyle/>
                    <a:p>
                      <a:pPr algn="l" fontAlgn="ctr"/>
                      <a:r>
                        <a:rPr lang="en-US" sz="1000">
                          <a:effectLst/>
                        </a:rPr>
                        <a:t>3.</a:t>
                      </a:r>
                    </a:p>
                  </a:txBody>
                  <a:tcPr marL="50375" marR="50375" marT="25187" marB="25187" anchor="ctr">
                    <a:lnL>
                      <a:noFill/>
                    </a:lnL>
                    <a:lnR>
                      <a:noFill/>
                    </a:lnR>
                    <a:lnT>
                      <a:noFill/>
                    </a:lnT>
                    <a:lnB>
                      <a:noFill/>
                    </a:lnB>
                    <a:solidFill>
                      <a:srgbClr val="FFFFFF"/>
                    </a:solidFill>
                  </a:tcPr>
                </a:tc>
                <a:tc>
                  <a:txBody>
                    <a:bodyPr/>
                    <a:lstStyle/>
                    <a:p>
                      <a:pPr algn="l" fontAlgn="ctr"/>
                      <a:r>
                        <a:rPr lang="en-US" sz="1000" dirty="0">
                          <a:effectLst/>
                        </a:rPr>
                        <a:t>Prof.</a:t>
                      </a:r>
                      <a:r>
                        <a:rPr lang="en-US" sz="1000" baseline="0" dirty="0">
                          <a:effectLst/>
                        </a:rPr>
                        <a:t> </a:t>
                      </a:r>
                      <a:r>
                        <a:rPr lang="en-US" sz="1000" baseline="0" dirty="0" err="1">
                          <a:effectLst/>
                        </a:rPr>
                        <a:t>univ.</a:t>
                      </a:r>
                      <a:r>
                        <a:rPr lang="en-US" sz="1000" baseline="0" dirty="0">
                          <a:effectLst/>
                        </a:rPr>
                        <a:t> dr. </a:t>
                      </a:r>
                      <a:r>
                        <a:rPr lang="en-US" sz="1000" dirty="0">
                          <a:effectLst/>
                        </a:rPr>
                        <a:t>Dan BOBOC</a:t>
                      </a:r>
                    </a:p>
                  </a:txBody>
                  <a:tcPr marL="50375" marR="50375" marT="25187" marB="25187" anchor="ctr">
                    <a:lnL>
                      <a:noFill/>
                    </a:lnL>
                    <a:lnR>
                      <a:noFill/>
                    </a:lnR>
                    <a:lnT>
                      <a:noFill/>
                    </a:lnT>
                    <a:lnB>
                      <a:noFill/>
                    </a:lnB>
                    <a:solidFill>
                      <a:srgbClr val="FFFFFF"/>
                    </a:solidFill>
                  </a:tcPr>
                </a:tc>
                <a:tc>
                  <a:txBody>
                    <a:bodyPr/>
                    <a:lstStyle/>
                    <a:p>
                      <a:pPr algn="l" fontAlgn="ctr"/>
                      <a:r>
                        <a:rPr lang="en-US" sz="1000" dirty="0">
                          <a:effectLst/>
                        </a:rPr>
                        <a:t>dan.boboc@eam.ase.ro</a:t>
                      </a:r>
                    </a:p>
                  </a:txBody>
                  <a:tcPr marL="50375" marR="50375" marT="25187" marB="25187" anchor="ctr">
                    <a:lnL>
                      <a:noFill/>
                    </a:lnL>
                    <a:lnR>
                      <a:noFill/>
                    </a:lnR>
                    <a:lnT>
                      <a:noFill/>
                    </a:lnT>
                    <a:lnB>
                      <a:noFill/>
                    </a:lnB>
                    <a:solidFill>
                      <a:srgbClr val="FFFFFF"/>
                    </a:solidFill>
                  </a:tcPr>
                </a:tc>
                <a:extLst>
                  <a:ext uri="{0D108BD9-81ED-4DB2-BD59-A6C34878D82A}">
                    <a16:rowId xmlns:a16="http://schemas.microsoft.com/office/drawing/2014/main" val="879955793"/>
                  </a:ext>
                </a:extLst>
              </a:tr>
              <a:tr h="239472">
                <a:tc>
                  <a:txBody>
                    <a:bodyPr/>
                    <a:lstStyle/>
                    <a:p>
                      <a:pPr algn="l" fontAlgn="ctr"/>
                      <a:r>
                        <a:rPr lang="en-US" sz="1000">
                          <a:effectLst/>
                        </a:rPr>
                        <a:t>4.</a:t>
                      </a:r>
                    </a:p>
                  </a:txBody>
                  <a:tcPr marL="50375" marR="50375" marT="25187" marB="25187" anchor="ctr">
                    <a:lnL>
                      <a:noFill/>
                    </a:lnL>
                    <a:lnR>
                      <a:noFill/>
                    </a:lnR>
                    <a:lnT>
                      <a:noFill/>
                    </a:lnT>
                    <a:lnB>
                      <a:noFill/>
                    </a:lnB>
                    <a:solidFill>
                      <a:srgbClr val="FFFFFF"/>
                    </a:solidFill>
                  </a:tcPr>
                </a:tc>
                <a:tc>
                  <a:txBody>
                    <a:bodyPr/>
                    <a:lstStyle/>
                    <a:p>
                      <a:pPr algn="l" fontAlgn="ctr"/>
                      <a:r>
                        <a:rPr lang="en-US" sz="1000" dirty="0">
                          <a:effectLst/>
                        </a:rPr>
                        <a:t>Prof.</a:t>
                      </a:r>
                      <a:r>
                        <a:rPr lang="en-US" sz="1000" baseline="0" dirty="0">
                          <a:effectLst/>
                        </a:rPr>
                        <a:t> </a:t>
                      </a:r>
                      <a:r>
                        <a:rPr lang="en-US" sz="1000" baseline="0" dirty="0" err="1">
                          <a:effectLst/>
                        </a:rPr>
                        <a:t>univ.</a:t>
                      </a:r>
                      <a:r>
                        <a:rPr lang="en-US" sz="1000" baseline="0" dirty="0">
                          <a:effectLst/>
                        </a:rPr>
                        <a:t> dr. </a:t>
                      </a:r>
                      <a:r>
                        <a:rPr lang="en-US" sz="1000" dirty="0" err="1">
                          <a:effectLst/>
                        </a:rPr>
                        <a:t>Raluca</a:t>
                      </a:r>
                      <a:r>
                        <a:rPr lang="en-US" sz="1000" dirty="0">
                          <a:effectLst/>
                        </a:rPr>
                        <a:t> </a:t>
                      </a:r>
                      <a:r>
                        <a:rPr lang="en-US" sz="1000" dirty="0" err="1">
                          <a:effectLst/>
                        </a:rPr>
                        <a:t>Mihaela</a:t>
                      </a:r>
                      <a:r>
                        <a:rPr lang="en-US" sz="1000" dirty="0">
                          <a:effectLst/>
                        </a:rPr>
                        <a:t> DRACEA</a:t>
                      </a:r>
                    </a:p>
                  </a:txBody>
                  <a:tcPr marL="50375" marR="50375" marT="25187" marB="25187" anchor="ctr">
                    <a:lnL>
                      <a:noFill/>
                    </a:lnL>
                    <a:lnR>
                      <a:noFill/>
                    </a:lnR>
                    <a:lnT>
                      <a:noFill/>
                    </a:lnT>
                    <a:lnB>
                      <a:noFill/>
                    </a:lnB>
                    <a:solidFill>
                      <a:srgbClr val="FFFFFF"/>
                    </a:solidFill>
                  </a:tcPr>
                </a:tc>
                <a:tc>
                  <a:txBody>
                    <a:bodyPr/>
                    <a:lstStyle/>
                    <a:p>
                      <a:pPr algn="l" fontAlgn="ctr"/>
                      <a:r>
                        <a:rPr lang="en-US" sz="1000" dirty="0">
                          <a:effectLst/>
                        </a:rPr>
                        <a:t>raluca.dracea@eam.ase.ro</a:t>
                      </a:r>
                    </a:p>
                  </a:txBody>
                  <a:tcPr marL="50375" marR="50375" marT="25187" marB="25187" anchor="ctr">
                    <a:lnL>
                      <a:noFill/>
                    </a:lnL>
                    <a:lnR>
                      <a:noFill/>
                    </a:lnR>
                    <a:lnT>
                      <a:noFill/>
                    </a:lnT>
                    <a:lnB>
                      <a:noFill/>
                    </a:lnB>
                    <a:solidFill>
                      <a:srgbClr val="FFFFFF"/>
                    </a:solidFill>
                  </a:tcPr>
                </a:tc>
                <a:extLst>
                  <a:ext uri="{0D108BD9-81ED-4DB2-BD59-A6C34878D82A}">
                    <a16:rowId xmlns:a16="http://schemas.microsoft.com/office/drawing/2014/main" val="1268368241"/>
                  </a:ext>
                </a:extLst>
              </a:tr>
              <a:tr h="239472">
                <a:tc>
                  <a:txBody>
                    <a:bodyPr/>
                    <a:lstStyle/>
                    <a:p>
                      <a:pPr algn="l" fontAlgn="ctr"/>
                      <a:r>
                        <a:rPr lang="en-US" sz="1000">
                          <a:effectLst/>
                        </a:rPr>
                        <a:t>5.</a:t>
                      </a:r>
                    </a:p>
                  </a:txBody>
                  <a:tcPr marL="50375" marR="50375" marT="25187" marB="25187" anchor="ctr">
                    <a:lnL>
                      <a:noFill/>
                    </a:lnL>
                    <a:lnR>
                      <a:noFill/>
                    </a:lnR>
                    <a:lnT>
                      <a:noFill/>
                    </a:lnT>
                    <a:lnB>
                      <a:noFill/>
                    </a:lnB>
                    <a:solidFill>
                      <a:srgbClr val="FFFFFF"/>
                    </a:solidFill>
                  </a:tcPr>
                </a:tc>
                <a:tc>
                  <a:txBody>
                    <a:bodyPr/>
                    <a:lstStyle/>
                    <a:p>
                      <a:pPr algn="l" fontAlgn="ctr"/>
                      <a:r>
                        <a:rPr lang="en-US" sz="1000" dirty="0">
                          <a:effectLst/>
                        </a:rPr>
                        <a:t>Prof.</a:t>
                      </a:r>
                      <a:r>
                        <a:rPr lang="en-US" sz="1000" baseline="0" dirty="0">
                          <a:effectLst/>
                        </a:rPr>
                        <a:t> </a:t>
                      </a:r>
                      <a:r>
                        <a:rPr lang="en-US" sz="1000" baseline="0" dirty="0" err="1">
                          <a:effectLst/>
                        </a:rPr>
                        <a:t>univ.</a:t>
                      </a:r>
                      <a:r>
                        <a:rPr lang="en-US" sz="1000" baseline="0" dirty="0">
                          <a:effectLst/>
                        </a:rPr>
                        <a:t> dr. </a:t>
                      </a:r>
                      <a:r>
                        <a:rPr lang="en-US" sz="1000" dirty="0" err="1">
                          <a:effectLst/>
                        </a:rPr>
                        <a:t>Raluca</a:t>
                      </a:r>
                      <a:r>
                        <a:rPr lang="en-US" sz="1000" dirty="0">
                          <a:effectLst/>
                        </a:rPr>
                        <a:t> </a:t>
                      </a:r>
                      <a:r>
                        <a:rPr lang="en-US" sz="1000" dirty="0" err="1">
                          <a:effectLst/>
                        </a:rPr>
                        <a:t>Andreea</a:t>
                      </a:r>
                      <a:r>
                        <a:rPr lang="en-US" sz="1000" dirty="0">
                          <a:effectLst/>
                        </a:rPr>
                        <a:t> ION</a:t>
                      </a:r>
                    </a:p>
                  </a:txBody>
                  <a:tcPr marL="50375" marR="50375" marT="25187" marB="25187" anchor="ctr">
                    <a:lnL>
                      <a:noFill/>
                    </a:lnL>
                    <a:lnR>
                      <a:noFill/>
                    </a:lnR>
                    <a:lnT>
                      <a:noFill/>
                    </a:lnT>
                    <a:lnB>
                      <a:noFill/>
                    </a:lnB>
                    <a:solidFill>
                      <a:srgbClr val="FFFFFF"/>
                    </a:solidFill>
                  </a:tcPr>
                </a:tc>
                <a:tc>
                  <a:txBody>
                    <a:bodyPr/>
                    <a:lstStyle/>
                    <a:p>
                      <a:pPr algn="l" fontAlgn="ctr"/>
                      <a:r>
                        <a:rPr lang="en-US" sz="1000" dirty="0">
                          <a:effectLst/>
                        </a:rPr>
                        <a:t>raluca.ion@eam.ase.ro</a:t>
                      </a:r>
                    </a:p>
                  </a:txBody>
                  <a:tcPr marL="50375" marR="50375" marT="25187" marB="25187" anchor="ctr">
                    <a:lnL>
                      <a:noFill/>
                    </a:lnL>
                    <a:lnR>
                      <a:noFill/>
                    </a:lnR>
                    <a:lnT>
                      <a:noFill/>
                    </a:lnT>
                    <a:lnB>
                      <a:noFill/>
                    </a:lnB>
                    <a:solidFill>
                      <a:srgbClr val="FFFFFF"/>
                    </a:solidFill>
                  </a:tcPr>
                </a:tc>
                <a:extLst>
                  <a:ext uri="{0D108BD9-81ED-4DB2-BD59-A6C34878D82A}">
                    <a16:rowId xmlns:a16="http://schemas.microsoft.com/office/drawing/2014/main" val="2485554876"/>
                  </a:ext>
                </a:extLst>
              </a:tr>
              <a:tr h="416278">
                <a:tc>
                  <a:txBody>
                    <a:bodyPr/>
                    <a:lstStyle/>
                    <a:p>
                      <a:pPr algn="l" fontAlgn="ctr"/>
                      <a:r>
                        <a:rPr lang="en-US" sz="1000">
                          <a:effectLst/>
                        </a:rPr>
                        <a:t>6.</a:t>
                      </a:r>
                    </a:p>
                  </a:txBody>
                  <a:tcPr marL="50375" marR="50375" marT="25187" marB="25187" anchor="ctr">
                    <a:lnL>
                      <a:noFill/>
                    </a:lnL>
                    <a:lnR>
                      <a:noFill/>
                    </a:lnR>
                    <a:lnT>
                      <a:noFill/>
                    </a:lnT>
                    <a:lnB>
                      <a:noFill/>
                    </a:lnB>
                    <a:solidFill>
                      <a:srgbClr val="FFFFFF"/>
                    </a:solidFill>
                  </a:tcPr>
                </a:tc>
                <a:tc>
                  <a:txBody>
                    <a:bodyPr/>
                    <a:lstStyle/>
                    <a:p>
                      <a:pPr algn="l" fontAlgn="ctr"/>
                      <a:r>
                        <a:rPr lang="en-US" sz="1000" dirty="0">
                          <a:effectLst/>
                        </a:rPr>
                        <a:t>Prof.</a:t>
                      </a:r>
                      <a:r>
                        <a:rPr lang="en-US" sz="1000" baseline="0" dirty="0">
                          <a:effectLst/>
                        </a:rPr>
                        <a:t> </a:t>
                      </a:r>
                      <a:r>
                        <a:rPr lang="en-US" sz="1000" baseline="0" dirty="0" err="1">
                          <a:effectLst/>
                        </a:rPr>
                        <a:t>univ.</a:t>
                      </a:r>
                      <a:r>
                        <a:rPr lang="en-US" sz="1000" baseline="0" dirty="0">
                          <a:effectLst/>
                        </a:rPr>
                        <a:t> dr. </a:t>
                      </a:r>
                      <a:r>
                        <a:rPr lang="en-US" sz="1000" dirty="0">
                          <a:effectLst/>
                        </a:rPr>
                        <a:t>Georgiana </a:t>
                      </a:r>
                      <a:r>
                        <a:rPr lang="en-US" sz="1000" dirty="0" err="1">
                          <a:effectLst/>
                        </a:rPr>
                        <a:t>Raluca</a:t>
                      </a:r>
                      <a:r>
                        <a:rPr lang="en-US" sz="1000" dirty="0">
                          <a:effectLst/>
                        </a:rPr>
                        <a:t> LADARU</a:t>
                      </a:r>
                    </a:p>
                  </a:txBody>
                  <a:tcPr marL="50375" marR="50375" marT="25187" marB="25187" anchor="ctr">
                    <a:lnL>
                      <a:noFill/>
                    </a:lnL>
                    <a:lnR>
                      <a:noFill/>
                    </a:lnR>
                    <a:lnT>
                      <a:noFill/>
                    </a:lnT>
                    <a:lnB>
                      <a:noFill/>
                    </a:lnB>
                    <a:solidFill>
                      <a:srgbClr val="FFFFFF"/>
                    </a:solidFill>
                  </a:tcPr>
                </a:tc>
                <a:tc>
                  <a:txBody>
                    <a:bodyPr/>
                    <a:lstStyle/>
                    <a:p>
                      <a:pPr algn="l" fontAlgn="ctr"/>
                      <a:r>
                        <a:rPr lang="en-US" sz="1000">
                          <a:effectLst/>
                        </a:rPr>
                        <a:t>raluca.ladaru@eam.ase.ro</a:t>
                      </a:r>
                    </a:p>
                  </a:txBody>
                  <a:tcPr marL="50375" marR="50375" marT="25187" marB="25187" anchor="ctr">
                    <a:lnL>
                      <a:noFill/>
                    </a:lnL>
                    <a:lnR>
                      <a:noFill/>
                    </a:lnR>
                    <a:lnT>
                      <a:noFill/>
                    </a:lnT>
                    <a:lnB>
                      <a:noFill/>
                    </a:lnB>
                    <a:solidFill>
                      <a:srgbClr val="FFFFFF"/>
                    </a:solidFill>
                  </a:tcPr>
                </a:tc>
                <a:extLst>
                  <a:ext uri="{0D108BD9-81ED-4DB2-BD59-A6C34878D82A}">
                    <a16:rowId xmlns:a16="http://schemas.microsoft.com/office/drawing/2014/main" val="1458897784"/>
                  </a:ext>
                </a:extLst>
              </a:tr>
              <a:tr h="239472">
                <a:tc>
                  <a:txBody>
                    <a:bodyPr/>
                    <a:lstStyle/>
                    <a:p>
                      <a:pPr algn="l" fontAlgn="ctr"/>
                      <a:r>
                        <a:rPr lang="en-US" sz="1000">
                          <a:effectLst/>
                        </a:rPr>
                        <a:t>7.</a:t>
                      </a:r>
                    </a:p>
                  </a:txBody>
                  <a:tcPr marL="50375" marR="50375" marT="25187" marB="25187" anchor="ctr">
                    <a:lnL>
                      <a:noFill/>
                    </a:lnL>
                    <a:lnR>
                      <a:noFill/>
                    </a:lnR>
                    <a:lnT>
                      <a:noFill/>
                    </a:lnT>
                    <a:lnB>
                      <a:noFill/>
                    </a:lnB>
                    <a:solidFill>
                      <a:srgbClr val="FFFFFF"/>
                    </a:solidFill>
                  </a:tcPr>
                </a:tc>
                <a:tc>
                  <a:txBody>
                    <a:bodyPr/>
                    <a:lstStyle/>
                    <a:p>
                      <a:pPr algn="l" fontAlgn="ctr"/>
                      <a:r>
                        <a:rPr lang="en-US" sz="1000" dirty="0">
                          <a:effectLst/>
                        </a:rPr>
                        <a:t>Prof.</a:t>
                      </a:r>
                      <a:r>
                        <a:rPr lang="en-US" sz="1000" baseline="0" dirty="0">
                          <a:effectLst/>
                        </a:rPr>
                        <a:t> </a:t>
                      </a:r>
                      <a:r>
                        <a:rPr lang="en-US" sz="1000" baseline="0" dirty="0" err="1">
                          <a:effectLst/>
                        </a:rPr>
                        <a:t>univ.</a:t>
                      </a:r>
                      <a:r>
                        <a:rPr lang="en-US" sz="1000" baseline="0" dirty="0">
                          <a:effectLst/>
                        </a:rPr>
                        <a:t> dr. </a:t>
                      </a:r>
                      <a:r>
                        <a:rPr lang="en-US" sz="1000" dirty="0" err="1">
                          <a:effectLst/>
                        </a:rPr>
                        <a:t>Nicu</a:t>
                      </a:r>
                      <a:r>
                        <a:rPr lang="en-US" sz="1000" dirty="0">
                          <a:effectLst/>
                        </a:rPr>
                        <a:t> MARCU</a:t>
                      </a:r>
                    </a:p>
                  </a:txBody>
                  <a:tcPr marL="50375" marR="50375" marT="25187" marB="25187" anchor="ctr">
                    <a:lnL>
                      <a:noFill/>
                    </a:lnL>
                    <a:lnR>
                      <a:noFill/>
                    </a:lnR>
                    <a:lnT>
                      <a:noFill/>
                    </a:lnT>
                    <a:lnB>
                      <a:noFill/>
                    </a:lnB>
                    <a:solidFill>
                      <a:srgbClr val="FFFFFF"/>
                    </a:solidFill>
                  </a:tcPr>
                </a:tc>
                <a:tc>
                  <a:txBody>
                    <a:bodyPr/>
                    <a:lstStyle/>
                    <a:p>
                      <a:pPr algn="l" fontAlgn="ctr"/>
                      <a:r>
                        <a:rPr lang="en-US" sz="1000" dirty="0">
                          <a:effectLst/>
                        </a:rPr>
                        <a:t>marcu.nicu@gmail.com</a:t>
                      </a:r>
                    </a:p>
                  </a:txBody>
                  <a:tcPr marL="50375" marR="50375" marT="25187" marB="25187" anchor="ctr">
                    <a:lnL>
                      <a:noFill/>
                    </a:lnL>
                    <a:lnR>
                      <a:noFill/>
                    </a:lnR>
                    <a:lnT>
                      <a:noFill/>
                    </a:lnT>
                    <a:lnB>
                      <a:noFill/>
                    </a:lnB>
                    <a:solidFill>
                      <a:srgbClr val="FFFFFF"/>
                    </a:solidFill>
                  </a:tcPr>
                </a:tc>
                <a:extLst>
                  <a:ext uri="{0D108BD9-81ED-4DB2-BD59-A6C34878D82A}">
                    <a16:rowId xmlns:a16="http://schemas.microsoft.com/office/drawing/2014/main" val="2075782324"/>
                  </a:ext>
                </a:extLst>
              </a:tr>
              <a:tr h="239472">
                <a:tc>
                  <a:txBody>
                    <a:bodyPr/>
                    <a:lstStyle/>
                    <a:p>
                      <a:pPr algn="l" fontAlgn="ctr"/>
                      <a:r>
                        <a:rPr lang="en-US" sz="1000">
                          <a:effectLst/>
                        </a:rPr>
                        <a:t>8.</a:t>
                      </a:r>
                    </a:p>
                  </a:txBody>
                  <a:tcPr marL="50375" marR="50375" marT="25187" marB="25187" anchor="ctr">
                    <a:lnL>
                      <a:noFill/>
                    </a:lnL>
                    <a:lnR>
                      <a:noFill/>
                    </a:lnR>
                    <a:lnT>
                      <a:noFill/>
                    </a:lnT>
                    <a:lnB>
                      <a:noFill/>
                    </a:lnB>
                    <a:solidFill>
                      <a:srgbClr val="FFFFFF"/>
                    </a:solidFill>
                  </a:tcPr>
                </a:tc>
                <a:tc>
                  <a:txBody>
                    <a:bodyPr/>
                    <a:lstStyle/>
                    <a:p>
                      <a:pPr algn="l" fontAlgn="ctr"/>
                      <a:r>
                        <a:rPr lang="en-US" sz="1000" dirty="0">
                          <a:effectLst/>
                        </a:rPr>
                        <a:t>Prof.</a:t>
                      </a:r>
                      <a:r>
                        <a:rPr lang="en-US" sz="1000" baseline="0" dirty="0">
                          <a:effectLst/>
                        </a:rPr>
                        <a:t> </a:t>
                      </a:r>
                      <a:r>
                        <a:rPr lang="en-US" sz="1000" baseline="0" dirty="0" err="1">
                          <a:effectLst/>
                        </a:rPr>
                        <a:t>univ.</a:t>
                      </a:r>
                      <a:r>
                        <a:rPr lang="en-US" sz="1000" baseline="0" dirty="0">
                          <a:effectLst/>
                        </a:rPr>
                        <a:t> dr. </a:t>
                      </a:r>
                      <a:r>
                        <a:rPr lang="en-US" sz="1000" dirty="0">
                          <a:effectLst/>
                        </a:rPr>
                        <a:t>Adriana MICLEA</a:t>
                      </a:r>
                    </a:p>
                  </a:txBody>
                  <a:tcPr marL="50375" marR="50375" marT="25187" marB="25187" anchor="ctr">
                    <a:lnL>
                      <a:noFill/>
                    </a:lnL>
                    <a:lnR>
                      <a:noFill/>
                    </a:lnR>
                    <a:lnT>
                      <a:noFill/>
                    </a:lnT>
                    <a:lnB>
                      <a:noFill/>
                    </a:lnB>
                    <a:solidFill>
                      <a:srgbClr val="FFFFFF"/>
                    </a:solidFill>
                  </a:tcPr>
                </a:tc>
                <a:tc>
                  <a:txBody>
                    <a:bodyPr/>
                    <a:lstStyle/>
                    <a:p>
                      <a:pPr algn="l" fontAlgn="ctr"/>
                      <a:r>
                        <a:rPr lang="en-US" sz="1000">
                          <a:effectLst/>
                        </a:rPr>
                        <a:t>adriana.mihnea@fabiz.ase.ro</a:t>
                      </a:r>
                    </a:p>
                  </a:txBody>
                  <a:tcPr marL="50375" marR="50375" marT="25187" marB="25187" anchor="ctr">
                    <a:lnL>
                      <a:noFill/>
                    </a:lnL>
                    <a:lnR>
                      <a:noFill/>
                    </a:lnR>
                    <a:lnT>
                      <a:noFill/>
                    </a:lnT>
                    <a:lnB>
                      <a:noFill/>
                    </a:lnB>
                    <a:solidFill>
                      <a:srgbClr val="FFFFFF"/>
                    </a:solidFill>
                  </a:tcPr>
                </a:tc>
                <a:extLst>
                  <a:ext uri="{0D108BD9-81ED-4DB2-BD59-A6C34878D82A}">
                    <a16:rowId xmlns:a16="http://schemas.microsoft.com/office/drawing/2014/main" val="711823356"/>
                  </a:ext>
                </a:extLst>
              </a:tr>
              <a:tr h="239472">
                <a:tc>
                  <a:txBody>
                    <a:bodyPr/>
                    <a:lstStyle/>
                    <a:p>
                      <a:pPr algn="l" fontAlgn="ctr"/>
                      <a:r>
                        <a:rPr lang="en-US" sz="1000">
                          <a:effectLst/>
                        </a:rPr>
                        <a:t>9.</a:t>
                      </a:r>
                    </a:p>
                  </a:txBody>
                  <a:tcPr marL="50375" marR="50375" marT="25187" marB="25187" anchor="ctr">
                    <a:lnL>
                      <a:noFill/>
                    </a:lnL>
                    <a:lnR>
                      <a:noFill/>
                    </a:lnR>
                    <a:lnT>
                      <a:noFill/>
                    </a:lnT>
                    <a:lnB>
                      <a:noFill/>
                    </a:lnB>
                    <a:solidFill>
                      <a:srgbClr val="FFFFFF"/>
                    </a:solidFill>
                  </a:tcPr>
                </a:tc>
                <a:tc>
                  <a:txBody>
                    <a:bodyPr/>
                    <a:lstStyle/>
                    <a:p>
                      <a:pPr algn="l" fontAlgn="ctr"/>
                      <a:r>
                        <a:rPr lang="en-US" sz="1000" dirty="0">
                          <a:effectLst/>
                        </a:rPr>
                        <a:t>Prof.</a:t>
                      </a:r>
                      <a:r>
                        <a:rPr lang="en-US" sz="1000" baseline="0" dirty="0">
                          <a:effectLst/>
                        </a:rPr>
                        <a:t> </a:t>
                      </a:r>
                      <a:r>
                        <a:rPr lang="en-US" sz="1000" baseline="0" dirty="0" err="1">
                          <a:effectLst/>
                        </a:rPr>
                        <a:t>univ.</a:t>
                      </a:r>
                      <a:r>
                        <a:rPr lang="en-US" sz="1000" baseline="0" dirty="0">
                          <a:effectLst/>
                        </a:rPr>
                        <a:t> dr. </a:t>
                      </a:r>
                      <a:r>
                        <a:rPr lang="en-US" sz="1000" dirty="0" err="1">
                          <a:effectLst/>
                        </a:rPr>
                        <a:t>Costel</a:t>
                      </a:r>
                      <a:r>
                        <a:rPr lang="en-US" sz="1000" dirty="0">
                          <a:effectLst/>
                        </a:rPr>
                        <a:t> NEGREI</a:t>
                      </a:r>
                    </a:p>
                  </a:txBody>
                  <a:tcPr marL="50375" marR="50375" marT="25187" marB="25187" anchor="ctr">
                    <a:lnL>
                      <a:noFill/>
                    </a:lnL>
                    <a:lnR>
                      <a:noFill/>
                    </a:lnR>
                    <a:lnT>
                      <a:noFill/>
                    </a:lnT>
                    <a:lnB>
                      <a:noFill/>
                    </a:lnB>
                    <a:solidFill>
                      <a:srgbClr val="FFFFFF"/>
                    </a:solidFill>
                  </a:tcPr>
                </a:tc>
                <a:tc>
                  <a:txBody>
                    <a:bodyPr/>
                    <a:lstStyle/>
                    <a:p>
                      <a:pPr algn="l" fontAlgn="ctr"/>
                      <a:r>
                        <a:rPr lang="en-US" sz="1000">
                          <a:effectLst/>
                        </a:rPr>
                        <a:t>costel.negrei@eam.ase.ro</a:t>
                      </a:r>
                    </a:p>
                  </a:txBody>
                  <a:tcPr marL="50375" marR="50375" marT="25187" marB="25187" anchor="ctr">
                    <a:lnL>
                      <a:noFill/>
                    </a:lnL>
                    <a:lnR>
                      <a:noFill/>
                    </a:lnR>
                    <a:lnT>
                      <a:noFill/>
                    </a:lnT>
                    <a:lnB>
                      <a:noFill/>
                    </a:lnB>
                    <a:solidFill>
                      <a:srgbClr val="FFFFFF"/>
                    </a:solidFill>
                  </a:tcPr>
                </a:tc>
                <a:extLst>
                  <a:ext uri="{0D108BD9-81ED-4DB2-BD59-A6C34878D82A}">
                    <a16:rowId xmlns:a16="http://schemas.microsoft.com/office/drawing/2014/main" val="2271541573"/>
                  </a:ext>
                </a:extLst>
              </a:tr>
              <a:tr h="239472">
                <a:tc>
                  <a:txBody>
                    <a:bodyPr/>
                    <a:lstStyle/>
                    <a:p>
                      <a:pPr algn="l" fontAlgn="ctr"/>
                      <a:r>
                        <a:rPr lang="en-US" sz="1000">
                          <a:effectLst/>
                        </a:rPr>
                        <a:t>10.</a:t>
                      </a:r>
                    </a:p>
                  </a:txBody>
                  <a:tcPr marL="50375" marR="50375" marT="25187" marB="25187" anchor="ctr">
                    <a:lnL>
                      <a:noFill/>
                    </a:lnL>
                    <a:lnR>
                      <a:noFill/>
                    </a:lnR>
                    <a:lnT>
                      <a:noFill/>
                    </a:lnT>
                    <a:lnB>
                      <a:noFill/>
                    </a:lnB>
                    <a:solidFill>
                      <a:srgbClr val="FFFFFF"/>
                    </a:solidFill>
                  </a:tcPr>
                </a:tc>
                <a:tc>
                  <a:txBody>
                    <a:bodyPr/>
                    <a:lstStyle/>
                    <a:p>
                      <a:pPr algn="l" fontAlgn="ctr"/>
                      <a:r>
                        <a:rPr lang="en-US" sz="1000" dirty="0">
                          <a:effectLst/>
                        </a:rPr>
                        <a:t>Prof.</a:t>
                      </a:r>
                      <a:r>
                        <a:rPr lang="en-US" sz="1000" baseline="0" dirty="0">
                          <a:effectLst/>
                        </a:rPr>
                        <a:t> </a:t>
                      </a:r>
                      <a:r>
                        <a:rPr lang="en-US" sz="1000" baseline="0" dirty="0" err="1">
                          <a:effectLst/>
                        </a:rPr>
                        <a:t>univ.</a:t>
                      </a:r>
                      <a:r>
                        <a:rPr lang="en-US" sz="1000" baseline="0" dirty="0">
                          <a:effectLst/>
                        </a:rPr>
                        <a:t> dr. </a:t>
                      </a:r>
                      <a:r>
                        <a:rPr lang="en-US" sz="1000" dirty="0">
                          <a:effectLst/>
                        </a:rPr>
                        <a:t>Gabriel POPESCU</a:t>
                      </a:r>
                    </a:p>
                  </a:txBody>
                  <a:tcPr marL="50375" marR="50375" marT="25187" marB="25187" anchor="ctr">
                    <a:lnL>
                      <a:noFill/>
                    </a:lnL>
                    <a:lnR>
                      <a:noFill/>
                    </a:lnR>
                    <a:lnT>
                      <a:noFill/>
                    </a:lnT>
                    <a:lnB>
                      <a:noFill/>
                    </a:lnB>
                    <a:solidFill>
                      <a:srgbClr val="FFFFFF"/>
                    </a:solidFill>
                  </a:tcPr>
                </a:tc>
                <a:tc>
                  <a:txBody>
                    <a:bodyPr/>
                    <a:lstStyle/>
                    <a:p>
                      <a:pPr algn="l" fontAlgn="ctr"/>
                      <a:r>
                        <a:rPr lang="en-US" sz="1000">
                          <a:effectLst/>
                        </a:rPr>
                        <a:t>popescug2004@yahoo.co.uk</a:t>
                      </a:r>
                    </a:p>
                  </a:txBody>
                  <a:tcPr marL="50375" marR="50375" marT="25187" marB="25187" anchor="ctr">
                    <a:lnL>
                      <a:noFill/>
                    </a:lnL>
                    <a:lnR>
                      <a:noFill/>
                    </a:lnR>
                    <a:lnT>
                      <a:noFill/>
                    </a:lnT>
                    <a:lnB>
                      <a:noFill/>
                    </a:lnB>
                    <a:solidFill>
                      <a:srgbClr val="FFFFFF"/>
                    </a:solidFill>
                  </a:tcPr>
                </a:tc>
                <a:extLst>
                  <a:ext uri="{0D108BD9-81ED-4DB2-BD59-A6C34878D82A}">
                    <a16:rowId xmlns:a16="http://schemas.microsoft.com/office/drawing/2014/main" val="1346199754"/>
                  </a:ext>
                </a:extLst>
              </a:tr>
              <a:tr h="239472">
                <a:tc>
                  <a:txBody>
                    <a:bodyPr/>
                    <a:lstStyle/>
                    <a:p>
                      <a:pPr algn="l" fontAlgn="ctr"/>
                      <a:r>
                        <a:rPr lang="en-US" sz="1000">
                          <a:effectLst/>
                        </a:rPr>
                        <a:t>11.</a:t>
                      </a:r>
                    </a:p>
                  </a:txBody>
                  <a:tcPr marL="50375" marR="50375" marT="25187" marB="25187" anchor="ctr">
                    <a:lnL>
                      <a:noFill/>
                    </a:lnL>
                    <a:lnR>
                      <a:noFill/>
                    </a:lnR>
                    <a:lnT>
                      <a:noFill/>
                    </a:lnT>
                    <a:lnB>
                      <a:noFill/>
                    </a:lnB>
                    <a:solidFill>
                      <a:srgbClr val="FFFFFF"/>
                    </a:solidFill>
                  </a:tcPr>
                </a:tc>
                <a:tc>
                  <a:txBody>
                    <a:bodyPr/>
                    <a:lstStyle/>
                    <a:p>
                      <a:pPr algn="l" fontAlgn="ctr"/>
                      <a:r>
                        <a:rPr lang="en-US" sz="1000" dirty="0">
                          <a:effectLst/>
                        </a:rPr>
                        <a:t>Prof.</a:t>
                      </a:r>
                      <a:r>
                        <a:rPr lang="en-US" sz="1000" baseline="0" dirty="0">
                          <a:effectLst/>
                        </a:rPr>
                        <a:t> </a:t>
                      </a:r>
                      <a:r>
                        <a:rPr lang="en-US" sz="1000" baseline="0" dirty="0" err="1">
                          <a:effectLst/>
                        </a:rPr>
                        <a:t>univ.</a:t>
                      </a:r>
                      <a:r>
                        <a:rPr lang="en-US" sz="1000" baseline="0" dirty="0">
                          <a:effectLst/>
                        </a:rPr>
                        <a:t> dr. </a:t>
                      </a:r>
                      <a:r>
                        <a:rPr lang="en-US" sz="1000" dirty="0">
                          <a:effectLst/>
                        </a:rPr>
                        <a:t>Carmen Valentina RĂDULESCU</a:t>
                      </a:r>
                    </a:p>
                  </a:txBody>
                  <a:tcPr marL="50375" marR="50375" marT="25187" marB="25187" anchor="ctr">
                    <a:lnL>
                      <a:noFill/>
                    </a:lnL>
                    <a:lnR>
                      <a:noFill/>
                    </a:lnR>
                    <a:lnT>
                      <a:noFill/>
                    </a:lnT>
                    <a:lnB>
                      <a:noFill/>
                    </a:lnB>
                    <a:solidFill>
                      <a:srgbClr val="FFFFFF"/>
                    </a:solidFill>
                  </a:tcPr>
                </a:tc>
                <a:tc>
                  <a:txBody>
                    <a:bodyPr/>
                    <a:lstStyle/>
                    <a:p>
                      <a:pPr algn="l" fontAlgn="ctr"/>
                      <a:r>
                        <a:rPr lang="en-US" sz="1000">
                          <a:effectLst/>
                        </a:rPr>
                        <a:t>carmen-valentina.radulescu@eam.ase.ro</a:t>
                      </a:r>
                    </a:p>
                  </a:txBody>
                  <a:tcPr marL="50375" marR="50375" marT="25187" marB="25187" anchor="ctr">
                    <a:lnL>
                      <a:noFill/>
                    </a:lnL>
                    <a:lnR>
                      <a:noFill/>
                    </a:lnR>
                    <a:lnT>
                      <a:noFill/>
                    </a:lnT>
                    <a:lnB>
                      <a:noFill/>
                    </a:lnB>
                    <a:solidFill>
                      <a:srgbClr val="FFFFFF"/>
                    </a:solidFill>
                  </a:tcPr>
                </a:tc>
                <a:extLst>
                  <a:ext uri="{0D108BD9-81ED-4DB2-BD59-A6C34878D82A}">
                    <a16:rowId xmlns:a16="http://schemas.microsoft.com/office/drawing/2014/main" val="574862511"/>
                  </a:ext>
                </a:extLst>
              </a:tr>
              <a:tr h="239472">
                <a:tc>
                  <a:txBody>
                    <a:bodyPr/>
                    <a:lstStyle/>
                    <a:p>
                      <a:pPr algn="l" fontAlgn="ctr"/>
                      <a:r>
                        <a:rPr lang="en-US" sz="1000">
                          <a:effectLst/>
                        </a:rPr>
                        <a:t>12.</a:t>
                      </a:r>
                    </a:p>
                  </a:txBody>
                  <a:tcPr marL="50375" marR="50375" marT="25187" marB="25187" anchor="ctr">
                    <a:lnL>
                      <a:noFill/>
                    </a:lnL>
                    <a:lnR>
                      <a:noFill/>
                    </a:lnR>
                    <a:lnT>
                      <a:noFill/>
                    </a:lnT>
                    <a:lnB>
                      <a:noFill/>
                    </a:lnB>
                    <a:solidFill>
                      <a:srgbClr val="FFFFFF"/>
                    </a:solidFill>
                  </a:tcPr>
                </a:tc>
                <a:tc>
                  <a:txBody>
                    <a:bodyPr/>
                    <a:lstStyle/>
                    <a:p>
                      <a:pPr algn="l" fontAlgn="ctr"/>
                      <a:r>
                        <a:rPr lang="en-US" sz="1000" dirty="0">
                          <a:effectLst/>
                        </a:rPr>
                        <a:t>Prof.</a:t>
                      </a:r>
                      <a:r>
                        <a:rPr lang="en-US" sz="1000" baseline="0" dirty="0">
                          <a:effectLst/>
                        </a:rPr>
                        <a:t> </a:t>
                      </a:r>
                      <a:r>
                        <a:rPr lang="en-US" sz="1000" baseline="0" dirty="0" err="1">
                          <a:effectLst/>
                        </a:rPr>
                        <a:t>univ.</a:t>
                      </a:r>
                      <a:r>
                        <a:rPr lang="en-US" sz="1000" baseline="0" dirty="0">
                          <a:effectLst/>
                        </a:rPr>
                        <a:t> dr. </a:t>
                      </a:r>
                      <a:r>
                        <a:rPr lang="en-US" sz="1000" dirty="0" err="1">
                          <a:effectLst/>
                        </a:rPr>
                        <a:t>Dorin</a:t>
                      </a:r>
                      <a:r>
                        <a:rPr lang="en-US" sz="1000" dirty="0">
                          <a:effectLst/>
                        </a:rPr>
                        <a:t> </a:t>
                      </a:r>
                      <a:r>
                        <a:rPr lang="en-US" sz="1000" dirty="0" err="1">
                          <a:effectLst/>
                        </a:rPr>
                        <a:t>Toma</a:t>
                      </a:r>
                      <a:r>
                        <a:rPr lang="en-US" sz="1000" dirty="0">
                          <a:effectLst/>
                        </a:rPr>
                        <a:t> ROMAN</a:t>
                      </a:r>
                    </a:p>
                  </a:txBody>
                  <a:tcPr marL="50375" marR="50375" marT="25187" marB="25187" anchor="ctr">
                    <a:lnL>
                      <a:noFill/>
                    </a:lnL>
                    <a:lnR>
                      <a:noFill/>
                    </a:lnR>
                    <a:lnT>
                      <a:noFill/>
                    </a:lnT>
                    <a:lnB>
                      <a:noFill/>
                    </a:lnB>
                    <a:solidFill>
                      <a:srgbClr val="FFFFFF"/>
                    </a:solidFill>
                  </a:tcPr>
                </a:tc>
                <a:tc>
                  <a:txBody>
                    <a:bodyPr/>
                    <a:lstStyle/>
                    <a:p>
                      <a:pPr algn="l" fontAlgn="ctr"/>
                      <a:r>
                        <a:rPr lang="en-US" sz="1000">
                          <a:effectLst/>
                        </a:rPr>
                        <a:t>toma.roman@yahoo.com</a:t>
                      </a:r>
                    </a:p>
                  </a:txBody>
                  <a:tcPr marL="50375" marR="50375" marT="25187" marB="25187" anchor="ctr">
                    <a:lnL>
                      <a:noFill/>
                    </a:lnL>
                    <a:lnR>
                      <a:noFill/>
                    </a:lnR>
                    <a:lnT>
                      <a:noFill/>
                    </a:lnT>
                    <a:lnB>
                      <a:noFill/>
                    </a:lnB>
                    <a:solidFill>
                      <a:srgbClr val="FFFFFF"/>
                    </a:solidFill>
                  </a:tcPr>
                </a:tc>
                <a:extLst>
                  <a:ext uri="{0D108BD9-81ED-4DB2-BD59-A6C34878D82A}">
                    <a16:rowId xmlns:a16="http://schemas.microsoft.com/office/drawing/2014/main" val="2550151946"/>
                  </a:ext>
                </a:extLst>
              </a:tr>
              <a:tr h="239472">
                <a:tc>
                  <a:txBody>
                    <a:bodyPr/>
                    <a:lstStyle/>
                    <a:p>
                      <a:pPr algn="l" fontAlgn="ctr"/>
                      <a:r>
                        <a:rPr lang="en-US" sz="1000">
                          <a:effectLst/>
                        </a:rPr>
                        <a:t>13.</a:t>
                      </a:r>
                    </a:p>
                  </a:txBody>
                  <a:tcPr marL="50375" marR="50375" marT="25187" marB="25187" anchor="ctr">
                    <a:lnL>
                      <a:noFill/>
                    </a:lnL>
                    <a:lnR>
                      <a:noFill/>
                    </a:lnR>
                    <a:lnT>
                      <a:noFill/>
                    </a:lnT>
                    <a:lnB>
                      <a:noFill/>
                    </a:lnB>
                    <a:solidFill>
                      <a:srgbClr val="FFFFFF"/>
                    </a:solidFill>
                  </a:tcPr>
                </a:tc>
                <a:tc>
                  <a:txBody>
                    <a:bodyPr/>
                    <a:lstStyle/>
                    <a:p>
                      <a:pPr algn="l" fontAlgn="ctr"/>
                      <a:r>
                        <a:rPr lang="en-US" sz="1000" dirty="0">
                          <a:effectLst/>
                        </a:rPr>
                        <a:t>Prof.</a:t>
                      </a:r>
                      <a:r>
                        <a:rPr lang="en-US" sz="1000" baseline="0" dirty="0">
                          <a:effectLst/>
                        </a:rPr>
                        <a:t> </a:t>
                      </a:r>
                      <a:r>
                        <a:rPr lang="en-US" sz="1000" baseline="0" dirty="0" err="1">
                          <a:effectLst/>
                        </a:rPr>
                        <a:t>univ.</a:t>
                      </a:r>
                      <a:r>
                        <a:rPr lang="en-US" sz="1000" baseline="0" dirty="0">
                          <a:effectLst/>
                        </a:rPr>
                        <a:t> dr. </a:t>
                      </a:r>
                      <a:r>
                        <a:rPr lang="en-US" sz="1000" dirty="0">
                          <a:effectLst/>
                        </a:rPr>
                        <a:t>Jean </a:t>
                      </a:r>
                      <a:r>
                        <a:rPr lang="en-US" sz="1000" dirty="0" err="1">
                          <a:effectLst/>
                        </a:rPr>
                        <a:t>Vasile</a:t>
                      </a:r>
                      <a:r>
                        <a:rPr lang="en-US" sz="1000" dirty="0">
                          <a:effectLst/>
                        </a:rPr>
                        <a:t> ANDREI</a:t>
                      </a:r>
                    </a:p>
                  </a:txBody>
                  <a:tcPr marL="50375" marR="50375" marT="25187" marB="25187" anchor="ctr">
                    <a:lnL>
                      <a:noFill/>
                    </a:lnL>
                    <a:lnR>
                      <a:noFill/>
                    </a:lnR>
                    <a:lnT>
                      <a:noFill/>
                    </a:lnT>
                    <a:lnB>
                      <a:noFill/>
                    </a:lnB>
                    <a:solidFill>
                      <a:srgbClr val="FFFFFF"/>
                    </a:solidFill>
                  </a:tcPr>
                </a:tc>
                <a:tc>
                  <a:txBody>
                    <a:bodyPr/>
                    <a:lstStyle/>
                    <a:p>
                      <a:pPr algn="l" fontAlgn="ctr"/>
                      <a:r>
                        <a:rPr lang="en-US" sz="1000" dirty="0">
                          <a:effectLst/>
                        </a:rPr>
                        <a:t>andrei_jeanvasile@yahoo.com</a:t>
                      </a:r>
                    </a:p>
                  </a:txBody>
                  <a:tcPr marL="50375" marR="50375" marT="25187" marB="25187" anchor="ctr">
                    <a:lnL>
                      <a:noFill/>
                    </a:lnL>
                    <a:lnR>
                      <a:noFill/>
                    </a:lnR>
                    <a:lnT>
                      <a:noFill/>
                    </a:lnT>
                    <a:lnB>
                      <a:noFill/>
                    </a:lnB>
                    <a:solidFill>
                      <a:srgbClr val="FFFFFF"/>
                    </a:solidFill>
                  </a:tcPr>
                </a:tc>
                <a:extLst>
                  <a:ext uri="{0D108BD9-81ED-4DB2-BD59-A6C34878D82A}">
                    <a16:rowId xmlns:a16="http://schemas.microsoft.com/office/drawing/2014/main" val="4265031987"/>
                  </a:ext>
                </a:extLst>
              </a:tr>
            </a:tbl>
          </a:graphicData>
        </a:graphic>
      </p:graphicFrame>
      <p:sp>
        <p:nvSpPr>
          <p:cNvPr id="3" name="Rectangle 2"/>
          <p:cNvSpPr/>
          <p:nvPr/>
        </p:nvSpPr>
        <p:spPr>
          <a:xfrm>
            <a:off x="3656012" y="5730020"/>
            <a:ext cx="3308919" cy="261610"/>
          </a:xfrm>
          <a:prstGeom prst="rect">
            <a:avLst/>
          </a:prstGeom>
        </p:spPr>
        <p:txBody>
          <a:bodyPr wrap="none">
            <a:spAutoFit/>
          </a:bodyPr>
          <a:lstStyle/>
          <a:p>
            <a:r>
              <a:rPr lang="en-US" sz="1100" dirty="0"/>
              <a:t>https://doctorat.ase.ro/programe/economie/economie-ii/</a:t>
            </a:r>
          </a:p>
        </p:txBody>
      </p:sp>
    </p:spTree>
    <p:extLst>
      <p:ext uri="{BB962C8B-B14F-4D97-AF65-F5344CB8AC3E}">
        <p14:creationId xmlns:p14="http://schemas.microsoft.com/office/powerpoint/2010/main" val="374292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reptunghi 8">
            <a:extLst>
              <a:ext uri="{FF2B5EF4-FFF2-40B4-BE49-F238E27FC236}">
                <a16:creationId xmlns:a16="http://schemas.microsoft.com/office/drawing/2014/main" id="{4C2BCB5C-49BD-46CC-98E0-D1EFA8048225}"/>
              </a:ext>
            </a:extLst>
          </p:cNvPr>
          <p:cNvSpPr/>
          <p:nvPr/>
        </p:nvSpPr>
        <p:spPr>
          <a:xfrm>
            <a:off x="0" y="596901"/>
            <a:ext cx="12188825" cy="533398"/>
          </a:xfrm>
          <a:prstGeom prst="rect">
            <a:avLst/>
          </a:prstGeom>
          <a:solidFill>
            <a:srgbClr val="5B7F8B"/>
          </a:solidFill>
          <a:ln>
            <a:solidFill>
              <a:srgbClr val="5B7F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latin typeface="+mj-lt"/>
            </a:endParaRPr>
          </a:p>
        </p:txBody>
      </p:sp>
      <p:cxnSp>
        <p:nvCxnSpPr>
          <p:cNvPr id="10" name="Conector drept 9">
            <a:extLst>
              <a:ext uri="{FF2B5EF4-FFF2-40B4-BE49-F238E27FC236}">
                <a16:creationId xmlns:a16="http://schemas.microsoft.com/office/drawing/2014/main" id="{897C2ADF-4E5A-48C8-A132-6B730C788671}"/>
              </a:ext>
            </a:extLst>
          </p:cNvPr>
          <p:cNvCxnSpPr>
            <a:cxnSpLocks/>
          </p:cNvCxnSpPr>
          <p:nvPr/>
        </p:nvCxnSpPr>
        <p:spPr>
          <a:xfrm>
            <a:off x="-1" y="533400"/>
            <a:ext cx="12188825" cy="0"/>
          </a:xfrm>
          <a:prstGeom prst="line">
            <a:avLst/>
          </a:prstGeom>
          <a:ln>
            <a:solidFill>
              <a:srgbClr val="5B7F8B"/>
            </a:solidFill>
          </a:ln>
        </p:spPr>
        <p:style>
          <a:lnRef idx="3">
            <a:schemeClr val="dk1"/>
          </a:lnRef>
          <a:fillRef idx="0">
            <a:schemeClr val="dk1"/>
          </a:fillRef>
          <a:effectRef idx="2">
            <a:schemeClr val="dk1"/>
          </a:effectRef>
          <a:fontRef idx="minor">
            <a:schemeClr val="tx1"/>
          </a:fontRef>
        </p:style>
      </p:cxnSp>
      <p:sp>
        <p:nvSpPr>
          <p:cNvPr id="14" name="Titlu 12">
            <a:extLst>
              <a:ext uri="{FF2B5EF4-FFF2-40B4-BE49-F238E27FC236}">
                <a16:creationId xmlns:a16="http://schemas.microsoft.com/office/drawing/2014/main" id="{07FD0596-28F4-4F73-A37F-EC0C0C36B6BC}"/>
              </a:ext>
            </a:extLst>
          </p:cNvPr>
          <p:cNvSpPr txBox="1">
            <a:spLocks/>
          </p:cNvSpPr>
          <p:nvPr/>
        </p:nvSpPr>
        <p:spPr>
          <a:xfrm>
            <a:off x="1217612" y="561006"/>
            <a:ext cx="9144001" cy="1219200"/>
          </a:xfrm>
          <a:prstGeom prst="rect">
            <a:avLst/>
          </a:prstGeom>
        </p:spPr>
        <p:txBody>
          <a:bodyPr rtlCol="0"/>
          <a:lstStyle>
            <a:lvl1pPr algn="l" defTabSz="914400" rtl="0" eaLnBrk="1" latinLnBrk="0" hangingPunct="1">
              <a:lnSpc>
                <a:spcPct val="90000"/>
              </a:lnSpc>
              <a:spcBef>
                <a:spcPct val="0"/>
              </a:spcBef>
              <a:buNone/>
              <a:defRPr sz="3600" kern="1200">
                <a:solidFill>
                  <a:schemeClr val="tx1"/>
                </a:solidFill>
                <a:latin typeface="Calibri" panose="020F0502020204030204" pitchFamily="34" charset="0"/>
                <a:ea typeface="+mj-ea"/>
                <a:cs typeface="+mj-cs"/>
              </a:defRPr>
            </a:lvl1pPr>
          </a:lstStyle>
          <a:p>
            <a:pPr algn="ctr"/>
            <a:r>
              <a:rPr lang="en-US" sz="2800" dirty="0" err="1">
                <a:solidFill>
                  <a:schemeClr val="bg1"/>
                </a:solidFill>
                <a:latin typeface="+mn-lt"/>
              </a:rPr>
              <a:t>Consiliul</a:t>
            </a:r>
            <a:r>
              <a:rPr lang="ro-RO" sz="2800" dirty="0">
                <a:solidFill>
                  <a:schemeClr val="bg1"/>
                </a:solidFill>
                <a:latin typeface="+mn-lt"/>
              </a:rPr>
              <a:t> Școlii doctorale Economie II </a:t>
            </a:r>
          </a:p>
        </p:txBody>
      </p:sp>
      <p:pic>
        <p:nvPicPr>
          <p:cNvPr id="65" name="Imagine 64">
            <a:extLst>
              <a:ext uri="{FF2B5EF4-FFF2-40B4-BE49-F238E27FC236}">
                <a16:creationId xmlns:a16="http://schemas.microsoft.com/office/drawing/2014/main" id="{7F9B5162-21AF-4187-9956-52D0C3687B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781" y="615949"/>
            <a:ext cx="636816" cy="495301"/>
          </a:xfrm>
          <a:prstGeom prst="rect">
            <a:avLst/>
          </a:prstGeom>
        </p:spPr>
      </p:pic>
      <p:pic>
        <p:nvPicPr>
          <p:cNvPr id="66" name="Imagine 65" descr="O imagine care conține text, miniatură&#10;&#10;Descriere generată automat">
            <a:extLst>
              <a:ext uri="{FF2B5EF4-FFF2-40B4-BE49-F238E27FC236}">
                <a16:creationId xmlns:a16="http://schemas.microsoft.com/office/drawing/2014/main" id="{D8A62622-6D92-4A2F-A201-324379D9AE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4012" y="684775"/>
            <a:ext cx="896327" cy="33551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225233403"/>
              </p:ext>
            </p:extLst>
          </p:nvPr>
        </p:nvGraphicFramePr>
        <p:xfrm>
          <a:off x="1941511" y="2057401"/>
          <a:ext cx="8305800" cy="2847083"/>
        </p:xfrm>
        <a:graphic>
          <a:graphicData uri="http://schemas.openxmlformats.org/drawingml/2006/table">
            <a:tbl>
              <a:tblPr/>
              <a:tblGrid>
                <a:gridCol w="4152900">
                  <a:extLst>
                    <a:ext uri="{9D8B030D-6E8A-4147-A177-3AD203B41FA5}">
                      <a16:colId xmlns:a16="http://schemas.microsoft.com/office/drawing/2014/main" val="3312923175"/>
                    </a:ext>
                  </a:extLst>
                </a:gridCol>
                <a:gridCol w="4152900">
                  <a:extLst>
                    <a:ext uri="{9D8B030D-6E8A-4147-A177-3AD203B41FA5}">
                      <a16:colId xmlns:a16="http://schemas.microsoft.com/office/drawing/2014/main" val="783854814"/>
                    </a:ext>
                  </a:extLst>
                </a:gridCol>
              </a:tblGrid>
              <a:tr h="497762">
                <a:tc>
                  <a:txBody>
                    <a:bodyPr/>
                    <a:lstStyle/>
                    <a:p>
                      <a:pPr algn="l" fontAlgn="ctr"/>
                      <a:r>
                        <a:rPr lang="en-US" sz="1600">
                          <a:effectLst/>
                        </a:rPr>
                        <a:t>Prof. univ. dr. Georgiana-Raluca LĂDARU</a:t>
                      </a:r>
                    </a:p>
                  </a:txBody>
                  <a:tcPr marL="79664" marR="79664" marT="39832" marB="39832" anchor="ctr">
                    <a:lnL>
                      <a:noFill/>
                    </a:lnL>
                    <a:lnR>
                      <a:noFill/>
                    </a:lnR>
                    <a:lnT>
                      <a:noFill/>
                    </a:lnT>
                    <a:lnB>
                      <a:noFill/>
                    </a:lnB>
                    <a:solidFill>
                      <a:srgbClr val="FFFFFF"/>
                    </a:solidFill>
                  </a:tcPr>
                </a:tc>
                <a:tc>
                  <a:txBody>
                    <a:bodyPr/>
                    <a:lstStyle/>
                    <a:p>
                      <a:pPr algn="l" fontAlgn="ctr"/>
                      <a:r>
                        <a:rPr lang="en-US" sz="1600">
                          <a:effectLst/>
                        </a:rPr>
                        <a:t>Director</a:t>
                      </a:r>
                    </a:p>
                  </a:txBody>
                  <a:tcPr marL="79664" marR="79664" marT="39832" marB="39832" anchor="ctr">
                    <a:lnL>
                      <a:noFill/>
                    </a:lnL>
                    <a:lnR>
                      <a:noFill/>
                    </a:lnR>
                    <a:lnT>
                      <a:noFill/>
                    </a:lnT>
                    <a:lnB>
                      <a:noFill/>
                    </a:lnB>
                    <a:solidFill>
                      <a:srgbClr val="FFFFFF"/>
                    </a:solidFill>
                  </a:tcPr>
                </a:tc>
                <a:extLst>
                  <a:ext uri="{0D108BD9-81ED-4DB2-BD59-A6C34878D82A}">
                    <a16:rowId xmlns:a16="http://schemas.microsoft.com/office/drawing/2014/main" val="2545182930"/>
                  </a:ext>
                </a:extLst>
              </a:tr>
              <a:tr h="497762">
                <a:tc>
                  <a:txBody>
                    <a:bodyPr/>
                    <a:lstStyle/>
                    <a:p>
                      <a:pPr algn="l" fontAlgn="ctr"/>
                      <a:r>
                        <a:rPr lang="en-US" sz="1600">
                          <a:effectLst/>
                        </a:rPr>
                        <a:t>Prof. univ. dr. Raluca Mihaela DRĂCEA</a:t>
                      </a:r>
                    </a:p>
                  </a:txBody>
                  <a:tcPr marL="79664" marR="79664" marT="39832" marB="39832" anchor="ctr">
                    <a:lnL>
                      <a:noFill/>
                    </a:lnL>
                    <a:lnR>
                      <a:noFill/>
                    </a:lnR>
                    <a:lnT>
                      <a:noFill/>
                    </a:lnT>
                    <a:lnB>
                      <a:noFill/>
                    </a:lnB>
                    <a:solidFill>
                      <a:srgbClr val="FFFFFF"/>
                    </a:solidFill>
                  </a:tcPr>
                </a:tc>
                <a:tc>
                  <a:txBody>
                    <a:bodyPr/>
                    <a:lstStyle/>
                    <a:p>
                      <a:pPr algn="l" fontAlgn="ctr"/>
                      <a:r>
                        <a:rPr lang="en-US" sz="1600">
                          <a:effectLst/>
                        </a:rPr>
                        <a:t>Membru</a:t>
                      </a:r>
                    </a:p>
                  </a:txBody>
                  <a:tcPr marL="79664" marR="79664" marT="39832" marB="39832" anchor="ctr">
                    <a:lnL>
                      <a:noFill/>
                    </a:lnL>
                    <a:lnR>
                      <a:noFill/>
                    </a:lnR>
                    <a:lnT>
                      <a:noFill/>
                    </a:lnT>
                    <a:lnB>
                      <a:noFill/>
                    </a:lnB>
                    <a:solidFill>
                      <a:srgbClr val="FFFFFF"/>
                    </a:solidFill>
                  </a:tcPr>
                </a:tc>
                <a:extLst>
                  <a:ext uri="{0D108BD9-81ED-4DB2-BD59-A6C34878D82A}">
                    <a16:rowId xmlns:a16="http://schemas.microsoft.com/office/drawing/2014/main" val="3765205959"/>
                  </a:ext>
                </a:extLst>
              </a:tr>
              <a:tr h="288876">
                <a:tc>
                  <a:txBody>
                    <a:bodyPr/>
                    <a:lstStyle/>
                    <a:p>
                      <a:pPr algn="l" fontAlgn="ctr"/>
                      <a:r>
                        <a:rPr lang="en-US" sz="1600">
                          <a:effectLst/>
                        </a:rPr>
                        <a:t>Prof. univ. dr. Raluca Andreea ION</a:t>
                      </a:r>
                    </a:p>
                  </a:txBody>
                  <a:tcPr marL="79664" marR="79664" marT="39832" marB="39832" anchor="ctr">
                    <a:lnL>
                      <a:noFill/>
                    </a:lnL>
                    <a:lnR>
                      <a:noFill/>
                    </a:lnR>
                    <a:lnT>
                      <a:noFill/>
                    </a:lnT>
                    <a:lnB>
                      <a:noFill/>
                    </a:lnB>
                    <a:solidFill>
                      <a:srgbClr val="FFFFFF"/>
                    </a:solidFill>
                  </a:tcPr>
                </a:tc>
                <a:tc>
                  <a:txBody>
                    <a:bodyPr/>
                    <a:lstStyle/>
                    <a:p>
                      <a:pPr algn="l" fontAlgn="ctr"/>
                      <a:r>
                        <a:rPr lang="en-US" sz="1600">
                          <a:effectLst/>
                        </a:rPr>
                        <a:t>Membru</a:t>
                      </a:r>
                    </a:p>
                  </a:txBody>
                  <a:tcPr marL="79664" marR="79664" marT="39832" marB="39832" anchor="ctr">
                    <a:lnL>
                      <a:noFill/>
                    </a:lnL>
                    <a:lnR>
                      <a:noFill/>
                    </a:lnR>
                    <a:lnT>
                      <a:noFill/>
                    </a:lnT>
                    <a:lnB>
                      <a:noFill/>
                    </a:lnB>
                    <a:solidFill>
                      <a:srgbClr val="FFFFFF"/>
                    </a:solidFill>
                  </a:tcPr>
                </a:tc>
                <a:extLst>
                  <a:ext uri="{0D108BD9-81ED-4DB2-BD59-A6C34878D82A}">
                    <a16:rowId xmlns:a16="http://schemas.microsoft.com/office/drawing/2014/main" val="14442570"/>
                  </a:ext>
                </a:extLst>
              </a:tr>
              <a:tr h="288876">
                <a:tc>
                  <a:txBody>
                    <a:bodyPr/>
                    <a:lstStyle/>
                    <a:p>
                      <a:pPr algn="l" fontAlgn="ctr"/>
                      <a:r>
                        <a:rPr lang="sv-SE" sz="1600" dirty="0">
                          <a:effectLst/>
                        </a:rPr>
                        <a:t>Prof. univ. dr. Alexandru STRATAN</a:t>
                      </a:r>
                    </a:p>
                  </a:txBody>
                  <a:tcPr marL="79664" marR="79664" marT="39832" marB="39832" anchor="ctr">
                    <a:lnL>
                      <a:noFill/>
                    </a:lnL>
                    <a:lnR>
                      <a:noFill/>
                    </a:lnR>
                    <a:lnT>
                      <a:noFill/>
                    </a:lnT>
                    <a:lnB>
                      <a:noFill/>
                    </a:lnB>
                    <a:solidFill>
                      <a:srgbClr val="FFFFFF"/>
                    </a:solidFill>
                  </a:tcPr>
                </a:tc>
                <a:tc>
                  <a:txBody>
                    <a:bodyPr/>
                    <a:lstStyle/>
                    <a:p>
                      <a:pPr algn="l" fontAlgn="ctr"/>
                      <a:r>
                        <a:rPr lang="en-US" sz="1600">
                          <a:effectLst/>
                        </a:rPr>
                        <a:t>Membru</a:t>
                      </a:r>
                    </a:p>
                  </a:txBody>
                  <a:tcPr marL="79664" marR="79664" marT="39832" marB="39832" anchor="ctr">
                    <a:lnL>
                      <a:noFill/>
                    </a:lnL>
                    <a:lnR>
                      <a:noFill/>
                    </a:lnR>
                    <a:lnT>
                      <a:noFill/>
                    </a:lnT>
                    <a:lnB>
                      <a:noFill/>
                    </a:lnB>
                    <a:solidFill>
                      <a:srgbClr val="FFFFFF"/>
                    </a:solidFill>
                  </a:tcPr>
                </a:tc>
                <a:extLst>
                  <a:ext uri="{0D108BD9-81ED-4DB2-BD59-A6C34878D82A}">
                    <a16:rowId xmlns:a16="http://schemas.microsoft.com/office/drawing/2014/main" val="3934721619"/>
                  </a:ext>
                </a:extLst>
              </a:tr>
              <a:tr h="288876">
                <a:tc>
                  <a:txBody>
                    <a:bodyPr/>
                    <a:lstStyle/>
                    <a:p>
                      <a:pPr algn="l" fontAlgn="ctr"/>
                      <a:r>
                        <a:rPr lang="en-US" sz="1600" dirty="0">
                          <a:effectLst/>
                        </a:rPr>
                        <a:t> C.S. I </a:t>
                      </a:r>
                      <a:r>
                        <a:rPr lang="en-US" sz="1600" dirty="0" err="1">
                          <a:effectLst/>
                        </a:rPr>
                        <a:t>Jonel</a:t>
                      </a:r>
                      <a:r>
                        <a:rPr lang="en-US" sz="1600" dirty="0">
                          <a:effectLst/>
                        </a:rPr>
                        <a:t> SUBIĆ</a:t>
                      </a:r>
                    </a:p>
                  </a:txBody>
                  <a:tcPr marL="79664" marR="79664" marT="39832" marB="39832" anchor="ctr">
                    <a:lnL>
                      <a:noFill/>
                    </a:lnL>
                    <a:lnR>
                      <a:noFill/>
                    </a:lnR>
                    <a:lnT>
                      <a:noFill/>
                    </a:lnT>
                    <a:lnB>
                      <a:noFill/>
                    </a:lnB>
                    <a:solidFill>
                      <a:srgbClr val="FFFFFF"/>
                    </a:solidFill>
                  </a:tcPr>
                </a:tc>
                <a:tc>
                  <a:txBody>
                    <a:bodyPr/>
                    <a:lstStyle/>
                    <a:p>
                      <a:pPr algn="l" fontAlgn="ctr"/>
                      <a:r>
                        <a:rPr lang="en-US" sz="1600">
                          <a:effectLst/>
                        </a:rPr>
                        <a:t>Membru</a:t>
                      </a:r>
                    </a:p>
                  </a:txBody>
                  <a:tcPr marL="79664" marR="79664" marT="39832" marB="39832" anchor="ctr">
                    <a:lnL>
                      <a:noFill/>
                    </a:lnL>
                    <a:lnR>
                      <a:noFill/>
                    </a:lnR>
                    <a:lnT>
                      <a:noFill/>
                    </a:lnT>
                    <a:lnB>
                      <a:noFill/>
                    </a:lnB>
                    <a:solidFill>
                      <a:srgbClr val="FFFFFF"/>
                    </a:solidFill>
                  </a:tcPr>
                </a:tc>
                <a:extLst>
                  <a:ext uri="{0D108BD9-81ED-4DB2-BD59-A6C34878D82A}">
                    <a16:rowId xmlns:a16="http://schemas.microsoft.com/office/drawing/2014/main" val="3510221458"/>
                  </a:ext>
                </a:extLst>
              </a:tr>
              <a:tr h="383285">
                <a:tc>
                  <a:txBody>
                    <a:bodyPr/>
                    <a:lstStyle/>
                    <a:p>
                      <a:pPr algn="l" fontAlgn="ctr"/>
                      <a:r>
                        <a:rPr lang="en-US" sz="1600" dirty="0">
                          <a:effectLst/>
                        </a:rPr>
                        <a:t>Student-</a:t>
                      </a:r>
                      <a:r>
                        <a:rPr lang="en-US" sz="1600" dirty="0" err="1">
                          <a:effectLst/>
                        </a:rPr>
                        <a:t>doctorand</a:t>
                      </a:r>
                      <a:r>
                        <a:rPr lang="en-US" sz="1600" baseline="0" dirty="0">
                          <a:effectLst/>
                        </a:rPr>
                        <a:t> </a:t>
                      </a:r>
                      <a:r>
                        <a:rPr lang="en-US" sz="1600" baseline="0" dirty="0" err="1">
                          <a:effectLst/>
                        </a:rPr>
                        <a:t>Steliana</a:t>
                      </a:r>
                      <a:r>
                        <a:rPr lang="en-US" sz="1600" baseline="0" dirty="0">
                          <a:effectLst/>
                        </a:rPr>
                        <a:t> MOCANU</a:t>
                      </a:r>
                      <a:endParaRPr lang="en-US" sz="1600" dirty="0">
                        <a:effectLst/>
                      </a:endParaRPr>
                    </a:p>
                  </a:txBody>
                  <a:tcPr marL="79664" marR="79664" marT="39832" marB="39832" anchor="ctr">
                    <a:lnL>
                      <a:noFill/>
                    </a:lnL>
                    <a:lnR>
                      <a:noFill/>
                    </a:lnR>
                    <a:lnT>
                      <a:noFill/>
                    </a:lnT>
                    <a:lnB>
                      <a:noFill/>
                    </a:lnB>
                    <a:solidFill>
                      <a:srgbClr val="FFFFFF"/>
                    </a:solidFill>
                  </a:tcPr>
                </a:tc>
                <a:tc>
                  <a:txBody>
                    <a:bodyPr/>
                    <a:lstStyle/>
                    <a:p>
                      <a:pPr algn="l" fontAlgn="ctr"/>
                      <a:r>
                        <a:rPr lang="en-US" sz="1600">
                          <a:effectLst/>
                        </a:rPr>
                        <a:t>Reprezentantul studenţilor doctoranzi</a:t>
                      </a:r>
                    </a:p>
                  </a:txBody>
                  <a:tcPr marL="79664" marR="79664" marT="39832" marB="39832" anchor="ctr">
                    <a:lnL>
                      <a:noFill/>
                    </a:lnL>
                    <a:lnR>
                      <a:noFill/>
                    </a:lnR>
                    <a:lnT>
                      <a:noFill/>
                    </a:lnT>
                    <a:lnB>
                      <a:noFill/>
                    </a:lnB>
                    <a:solidFill>
                      <a:srgbClr val="FFFFFF"/>
                    </a:solidFill>
                  </a:tcPr>
                </a:tc>
                <a:extLst>
                  <a:ext uri="{0D108BD9-81ED-4DB2-BD59-A6C34878D82A}">
                    <a16:rowId xmlns:a16="http://schemas.microsoft.com/office/drawing/2014/main" val="2271552393"/>
                  </a:ext>
                </a:extLst>
              </a:tr>
              <a:tr h="497762">
                <a:tc>
                  <a:txBody>
                    <a:bodyPr/>
                    <a:lstStyle/>
                    <a:p>
                      <a:pPr algn="l" fontAlgn="ctr"/>
                      <a:r>
                        <a:rPr lang="en-US" sz="1600" dirty="0">
                          <a:effectLst/>
                        </a:rPr>
                        <a:t>Student-</a:t>
                      </a:r>
                      <a:r>
                        <a:rPr lang="en-US" sz="1600" dirty="0" err="1">
                          <a:effectLst/>
                        </a:rPr>
                        <a:t>doctorand</a:t>
                      </a:r>
                      <a:r>
                        <a:rPr lang="en-US" sz="1600" baseline="0" dirty="0">
                          <a:effectLst/>
                        </a:rPr>
                        <a:t> </a:t>
                      </a:r>
                      <a:r>
                        <a:rPr lang="en-US" sz="1600" baseline="0" dirty="0" err="1">
                          <a:effectLst/>
                        </a:rPr>
                        <a:t>Claudiu</a:t>
                      </a:r>
                      <a:r>
                        <a:rPr lang="en-US" sz="1600" baseline="0" dirty="0">
                          <a:effectLst/>
                        </a:rPr>
                        <a:t> TUDORACHE</a:t>
                      </a:r>
                      <a:endParaRPr lang="en-US" sz="1600" dirty="0">
                        <a:effectLst/>
                      </a:endParaRPr>
                    </a:p>
                  </a:txBody>
                  <a:tcPr marL="79664" marR="79664" marT="39832" marB="39832" anchor="ctr">
                    <a:lnL>
                      <a:noFill/>
                    </a:lnL>
                    <a:lnR>
                      <a:noFill/>
                    </a:lnR>
                    <a:lnT>
                      <a:noFill/>
                    </a:lnT>
                    <a:lnB>
                      <a:noFill/>
                    </a:lnB>
                    <a:solidFill>
                      <a:srgbClr val="FFFFFF"/>
                    </a:solidFill>
                  </a:tcPr>
                </a:tc>
                <a:tc>
                  <a:txBody>
                    <a:bodyPr/>
                    <a:lstStyle/>
                    <a:p>
                      <a:pPr algn="l" fontAlgn="ctr"/>
                      <a:r>
                        <a:rPr lang="en-US" sz="1600" dirty="0" err="1">
                          <a:effectLst/>
                        </a:rPr>
                        <a:t>Reprezentantul</a:t>
                      </a:r>
                      <a:r>
                        <a:rPr lang="en-US" sz="1600" dirty="0">
                          <a:effectLst/>
                        </a:rPr>
                        <a:t> </a:t>
                      </a:r>
                      <a:r>
                        <a:rPr lang="en-US" sz="1600" dirty="0" err="1">
                          <a:effectLst/>
                        </a:rPr>
                        <a:t>studenţilor</a:t>
                      </a:r>
                      <a:r>
                        <a:rPr lang="en-US" sz="1600" dirty="0">
                          <a:effectLst/>
                        </a:rPr>
                        <a:t> </a:t>
                      </a:r>
                      <a:r>
                        <a:rPr lang="en-US" sz="1600" dirty="0" err="1">
                          <a:effectLst/>
                        </a:rPr>
                        <a:t>doctoranzi</a:t>
                      </a:r>
                      <a:endParaRPr lang="en-US" sz="1600" dirty="0">
                        <a:effectLst/>
                      </a:endParaRPr>
                    </a:p>
                  </a:txBody>
                  <a:tcPr marL="79664" marR="79664" marT="39832" marB="39832" anchor="ctr">
                    <a:lnL>
                      <a:noFill/>
                    </a:lnL>
                    <a:lnR>
                      <a:noFill/>
                    </a:lnR>
                    <a:lnT>
                      <a:noFill/>
                    </a:lnT>
                    <a:lnB>
                      <a:noFill/>
                    </a:lnB>
                    <a:solidFill>
                      <a:srgbClr val="FFFFFF"/>
                    </a:solidFill>
                  </a:tcPr>
                </a:tc>
                <a:extLst>
                  <a:ext uri="{0D108BD9-81ED-4DB2-BD59-A6C34878D82A}">
                    <a16:rowId xmlns:a16="http://schemas.microsoft.com/office/drawing/2014/main" val="877725901"/>
                  </a:ext>
                </a:extLst>
              </a:tr>
            </a:tbl>
          </a:graphicData>
        </a:graphic>
      </p:graphicFrame>
      <p:sp>
        <p:nvSpPr>
          <p:cNvPr id="3" name="Rectangle 2"/>
          <p:cNvSpPr/>
          <p:nvPr/>
        </p:nvSpPr>
        <p:spPr>
          <a:xfrm>
            <a:off x="3351212" y="4904484"/>
            <a:ext cx="5327099" cy="369332"/>
          </a:xfrm>
          <a:prstGeom prst="rect">
            <a:avLst/>
          </a:prstGeom>
        </p:spPr>
        <p:txBody>
          <a:bodyPr wrap="none">
            <a:spAutoFit/>
          </a:bodyPr>
          <a:lstStyle/>
          <a:p>
            <a:r>
              <a:rPr lang="en-US" dirty="0"/>
              <a:t>https://doctorat.ase.ro/programe/economie/economie-ii/</a:t>
            </a:r>
          </a:p>
        </p:txBody>
      </p:sp>
    </p:spTree>
    <p:extLst>
      <p:ext uri="{BB962C8B-B14F-4D97-AF65-F5344CB8AC3E}">
        <p14:creationId xmlns:p14="http://schemas.microsoft.com/office/powerpoint/2010/main" val="1485917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Picătură">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rticularizare 1">
      <a:majorFont>
        <a:latin typeface="Times New Roman"/>
        <a:ea typeface=""/>
        <a:cs typeface=""/>
      </a:majorFont>
      <a:minorFont>
        <a:latin typeface="Times New Roman"/>
        <a:ea typeface=""/>
        <a:cs typeface=""/>
      </a:minorFont>
    </a:fontScheme>
    <a:fmtScheme name="Picătură">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Temă Office">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Temă Office">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F7BC2EEDD6EA442BD513DDB2AEBF848" ma:contentTypeVersion="4" ma:contentTypeDescription="Create a new document." ma:contentTypeScope="" ma:versionID="8611ab4d6bae5ddee0c43cf54032c13b">
  <xsd:schema xmlns:xsd="http://www.w3.org/2001/XMLSchema" xmlns:xs="http://www.w3.org/2001/XMLSchema" xmlns:p="http://schemas.microsoft.com/office/2006/metadata/properties" xmlns:ns3="cecc6b54-a3c6-4806-9848-6adb563d1808" targetNamespace="http://schemas.microsoft.com/office/2006/metadata/properties" ma:root="true" ma:fieldsID="71654097b2a0a5af79b0b9aa3bbc4dd2" ns3:_="">
    <xsd:import namespace="cecc6b54-a3c6-4806-9848-6adb563d1808"/>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cc6b54-a3c6-4806-9848-6adb563d18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FEAB0EB-DDF6-49EF-97BF-7FBC53CCF7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cc6b54-a3c6-4806-9848-6adb563d18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45C5BB1-9D2C-412A-AE6C-0FC75190A4CE}">
  <ds:schemaRefs>
    <ds:schemaRef ds:uri="http://schemas.microsoft.com/office/infopath/2007/PartnerControls"/>
    <ds:schemaRef ds:uri="http://schemas.microsoft.com/office/2006/metadata/properties"/>
    <ds:schemaRef ds:uri="http://www.w3.org/XML/1998/namespace"/>
    <ds:schemaRef ds:uri="http://schemas.microsoft.com/office/2006/documentManagement/types"/>
    <ds:schemaRef ds:uri="http://purl.org/dc/elements/1.1/"/>
    <ds:schemaRef ds:uri="http://purl.org/dc/dcmitype/"/>
    <ds:schemaRef ds:uri="http://schemas.openxmlformats.org/package/2006/metadata/core-properties"/>
    <ds:schemaRef ds:uri="cecc6b54-a3c6-4806-9848-6adb563d1808"/>
    <ds:schemaRef ds:uri="http://purl.org/dc/terms/"/>
  </ds:schemaRefs>
</ds:datastoreItem>
</file>

<file path=customXml/itemProps3.xml><?xml version="1.0" encoding="utf-8"?>
<ds:datastoreItem xmlns:ds="http://schemas.openxmlformats.org/officeDocument/2006/customXml" ds:itemID="{2B6DE00F-F2BC-4082-AB87-D0D78777DE1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TM10001115[[fn=Parcel]]</Template>
  <TotalTime>2998</TotalTime>
  <Words>1478</Words>
  <Application>Microsoft Office PowerPoint</Application>
  <PresentationFormat>Custom</PresentationFormat>
  <Paragraphs>276</Paragraphs>
  <Slides>31</Slides>
  <Notes>31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Calibri</vt:lpstr>
      <vt:lpstr>Gill Sans MT</vt:lpstr>
      <vt:lpstr>PMingLiU</vt:lpstr>
      <vt:lpstr>Symbol</vt:lpstr>
      <vt:lpstr>Times New Roman</vt:lpstr>
      <vt:lpstr>Wingdings</vt:lpstr>
      <vt:lpstr>Picătură</vt:lpstr>
      <vt:lpstr>ACADEMIA DE STUDII ECONOMICE DIN BUCUREȘTI   FACuLTATEA DE ECONOMIE AGROALIMENTARĂ ŞI A MEDIULUI   școala doctorală economie ii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FACULTATEA DE ECONOMIE AGROALIMENTARĂ ŞI A MEDIULUI</dc:title>
  <dc:creator>OANCEA F DANIEL-ROBERT</dc:creator>
  <cp:lastModifiedBy>USER</cp:lastModifiedBy>
  <cp:revision>246</cp:revision>
  <cp:lastPrinted>2022-05-10T10:40:20Z</cp:lastPrinted>
  <dcterms:created xsi:type="dcterms:W3CDTF">2022-05-05T21:32:35Z</dcterms:created>
  <dcterms:modified xsi:type="dcterms:W3CDTF">2024-04-07T07:45:54Z</dcterms:modified>
</cp:coreProperties>
</file>